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5" r:id="rId2"/>
    <p:sldId id="257" r:id="rId3"/>
    <p:sldId id="296" r:id="rId4"/>
    <p:sldId id="297" r:id="rId5"/>
    <p:sldId id="310" r:id="rId6"/>
    <p:sldId id="311" r:id="rId7"/>
    <p:sldId id="298" r:id="rId8"/>
    <p:sldId id="299" r:id="rId9"/>
    <p:sldId id="300" r:id="rId10"/>
    <p:sldId id="312" r:id="rId11"/>
    <p:sldId id="313" r:id="rId12"/>
    <p:sldId id="314" r:id="rId13"/>
    <p:sldId id="301" r:id="rId14"/>
    <p:sldId id="315" r:id="rId15"/>
    <p:sldId id="316" r:id="rId16"/>
    <p:sldId id="317" r:id="rId17"/>
    <p:sldId id="307" r:id="rId18"/>
    <p:sldId id="308" r:id="rId19"/>
  </p:sldIdLst>
  <p:sldSz cx="9144000" cy="6858000" type="screen4x3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683"/>
    <a:srgbClr val="FFB300"/>
    <a:srgbClr val="3E6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07" autoAdjust="0"/>
  </p:normalViewPr>
  <p:slideViewPr>
    <p:cSldViewPr>
      <p:cViewPr varScale="1">
        <p:scale>
          <a:sx n="103" d="100"/>
          <a:sy n="103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 smtClean="0"/>
              <a:t>Initial</a:t>
            </a:r>
            <a:r>
              <a:rPr lang="en-CA" baseline="0" dirty="0" smtClean="0"/>
              <a:t> ED Rhythm</a:t>
            </a:r>
            <a:endParaRPr lang="en-CA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RVF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ROSC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Non-shockable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3542144"/>
        <c:axId val="123556224"/>
      </c:barChart>
      <c:catAx>
        <c:axId val="12354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56224"/>
        <c:crosses val="autoZero"/>
        <c:auto val="1"/>
        <c:lblAlgn val="ctr"/>
        <c:lblOffset val="100"/>
        <c:noMultiLvlLbl val="0"/>
      </c:catAx>
      <c:valAx>
        <c:axId val="12355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4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 smtClean="0"/>
              <a:t>Survival to Discharge</a:t>
            </a:r>
            <a:endParaRPr lang="en-CA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Survived to D/C (n = 18)</c:v>
                </c:pt>
                <c:pt idx="1">
                  <c:v>No survival (n=67)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58.24</c:v>
                </c:pt>
                <c:pt idx="1">
                  <c:v>67.400000000000006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9421696"/>
        <c:axId val="259424640"/>
      </c:barChart>
      <c:catAx>
        <c:axId val="25942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424640"/>
        <c:crosses val="autoZero"/>
        <c:auto val="1"/>
        <c:lblAlgn val="ctr"/>
        <c:lblOffset val="100"/>
        <c:noMultiLvlLbl val="0"/>
      </c:catAx>
      <c:valAx>
        <c:axId val="25942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42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598996306017308"/>
          <c:y val="0.90890513245468407"/>
          <c:w val="5.8637357830271214E-2"/>
          <c:h val="5.7422475614581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F5DE3-C9FD-4BED-8622-825C5F1D7E67}" type="doc">
      <dgm:prSet loTypeId="urn:microsoft.com/office/officeart/2005/8/layout/hierarchy1" loCatId="hierarchy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795C422-7B02-4AF4-8F55-EF046AE88D94}">
      <dgm:prSet phldrT="[Text]"/>
      <dgm:spPr/>
      <dgm:t>
        <a:bodyPr/>
        <a:lstStyle/>
        <a:p>
          <a:r>
            <a:rPr lang="en-US" dirty="0"/>
            <a:t>372 OOHCA</a:t>
          </a:r>
        </a:p>
      </dgm:t>
    </dgm:pt>
    <dgm:pt modelId="{62600BA8-03D2-4336-8F20-AB7D3C9E8816}" type="parTrans" cxnId="{A62C6730-60CB-4264-85A6-0C1F6C199369}">
      <dgm:prSet/>
      <dgm:spPr/>
      <dgm:t>
        <a:bodyPr/>
        <a:lstStyle/>
        <a:p>
          <a:endParaRPr lang="en-US"/>
        </a:p>
      </dgm:t>
    </dgm:pt>
    <dgm:pt modelId="{FD71A657-24CA-4CA8-866D-44D12463901C}" type="sibTrans" cxnId="{A62C6730-60CB-4264-85A6-0C1F6C199369}">
      <dgm:prSet/>
      <dgm:spPr/>
      <dgm:t>
        <a:bodyPr/>
        <a:lstStyle/>
        <a:p>
          <a:endParaRPr lang="en-US"/>
        </a:p>
      </dgm:t>
    </dgm:pt>
    <dgm:pt modelId="{9F57B081-E44F-406A-904B-8469BBD5EBBE}">
      <dgm:prSet phldrT="[Text]"/>
      <dgm:spPr/>
      <dgm:t>
        <a:bodyPr/>
        <a:lstStyle/>
        <a:p>
          <a:r>
            <a:rPr lang="en-US"/>
            <a:t>25 (6.7%) in rVF</a:t>
          </a:r>
        </a:p>
      </dgm:t>
    </dgm:pt>
    <dgm:pt modelId="{587D3314-E708-4BDC-8490-26904E0328B2}" type="parTrans" cxnId="{337B62DB-0CB6-46E3-A82C-93F0A23709A6}">
      <dgm:prSet/>
      <dgm:spPr/>
      <dgm:t>
        <a:bodyPr/>
        <a:lstStyle/>
        <a:p>
          <a:endParaRPr lang="en-US"/>
        </a:p>
      </dgm:t>
    </dgm:pt>
    <dgm:pt modelId="{ED2D8E3C-A77A-4A60-B894-C8038D80D4B2}" type="sibTrans" cxnId="{337B62DB-0CB6-46E3-A82C-93F0A23709A6}">
      <dgm:prSet/>
      <dgm:spPr/>
      <dgm:t>
        <a:bodyPr/>
        <a:lstStyle/>
        <a:p>
          <a:endParaRPr lang="en-US"/>
        </a:p>
      </dgm:t>
    </dgm:pt>
    <dgm:pt modelId="{E1E8BF97-A36E-473E-90CA-EEE6485830B7}">
      <dgm:prSet phldrT="[Text]"/>
      <dgm:spPr/>
      <dgm:t>
        <a:bodyPr/>
        <a:lstStyle/>
        <a:p>
          <a:r>
            <a:rPr lang="en-US"/>
            <a:t>16 Vector Change (64.0%)</a:t>
          </a:r>
        </a:p>
      </dgm:t>
    </dgm:pt>
    <dgm:pt modelId="{E475A94E-8760-4888-B70A-A194C675D432}" type="parTrans" cxnId="{9CDEB58E-F26B-4E93-9F2B-137283F40567}">
      <dgm:prSet/>
      <dgm:spPr/>
      <dgm:t>
        <a:bodyPr/>
        <a:lstStyle/>
        <a:p>
          <a:endParaRPr lang="en-US"/>
        </a:p>
      </dgm:t>
    </dgm:pt>
    <dgm:pt modelId="{11049F1A-75D6-4390-8DA7-BFA8FA10F076}" type="sibTrans" cxnId="{9CDEB58E-F26B-4E93-9F2B-137283F40567}">
      <dgm:prSet/>
      <dgm:spPr/>
      <dgm:t>
        <a:bodyPr/>
        <a:lstStyle/>
        <a:p>
          <a:endParaRPr lang="en-US"/>
        </a:p>
      </dgm:t>
    </dgm:pt>
    <dgm:pt modelId="{86D338D0-5C8E-4979-A383-7BB44EA16B62}">
      <dgm:prSet phldrT="[Text]"/>
      <dgm:spPr/>
      <dgm:t>
        <a:bodyPr/>
        <a:lstStyle/>
        <a:p>
          <a:r>
            <a:rPr lang="en-US"/>
            <a:t>9 No Vector Change  (36.0%)</a:t>
          </a:r>
        </a:p>
      </dgm:t>
    </dgm:pt>
    <dgm:pt modelId="{2CE2BDCE-308E-44DC-99E5-832FDB1C595D}" type="parTrans" cxnId="{CBEB86EC-2108-4553-A512-F165C5FB38DB}">
      <dgm:prSet/>
      <dgm:spPr/>
      <dgm:t>
        <a:bodyPr/>
        <a:lstStyle/>
        <a:p>
          <a:endParaRPr lang="en-US"/>
        </a:p>
      </dgm:t>
    </dgm:pt>
    <dgm:pt modelId="{C8090AD4-49C5-47B8-82CF-C0A37BD452B4}" type="sibTrans" cxnId="{CBEB86EC-2108-4553-A512-F165C5FB38DB}">
      <dgm:prSet/>
      <dgm:spPr/>
      <dgm:t>
        <a:bodyPr/>
        <a:lstStyle/>
        <a:p>
          <a:endParaRPr lang="en-US"/>
        </a:p>
      </dgm:t>
    </dgm:pt>
    <dgm:pt modelId="{69C44C15-4819-400B-9217-72898A5B6D88}" type="pres">
      <dgm:prSet presAssocID="{DE3F5DE3-C9FD-4BED-8622-825C5F1D7E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2160D2-DC34-401E-AA3A-117E252D1FFF}" type="pres">
      <dgm:prSet presAssocID="{1795C422-7B02-4AF4-8F55-EF046AE88D94}" presName="hierRoot1" presStyleCnt="0"/>
      <dgm:spPr/>
    </dgm:pt>
    <dgm:pt modelId="{F603811E-533B-487B-9E39-C37D547A1261}" type="pres">
      <dgm:prSet presAssocID="{1795C422-7B02-4AF4-8F55-EF046AE88D94}" presName="composite" presStyleCnt="0"/>
      <dgm:spPr/>
    </dgm:pt>
    <dgm:pt modelId="{2F8106A4-8C05-4C2F-A2FA-927AD4D7C7B7}" type="pres">
      <dgm:prSet presAssocID="{1795C422-7B02-4AF4-8F55-EF046AE88D94}" presName="background" presStyleLbl="node0" presStyleIdx="0" presStyleCnt="1"/>
      <dgm:spPr/>
    </dgm:pt>
    <dgm:pt modelId="{BA6BD27B-B3F5-4F99-B2E1-BC8EEF667B74}" type="pres">
      <dgm:prSet presAssocID="{1795C422-7B02-4AF4-8F55-EF046AE88D9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F32908-2E2F-4A32-8019-2F73F18B422D}" type="pres">
      <dgm:prSet presAssocID="{1795C422-7B02-4AF4-8F55-EF046AE88D94}" presName="hierChild2" presStyleCnt="0"/>
      <dgm:spPr/>
    </dgm:pt>
    <dgm:pt modelId="{7CD6C1ED-5B7C-4001-9368-EA218C5A6C18}" type="pres">
      <dgm:prSet presAssocID="{587D3314-E708-4BDC-8490-26904E0328B2}" presName="Name10" presStyleLbl="parChTrans1D2" presStyleIdx="0" presStyleCnt="1"/>
      <dgm:spPr/>
      <dgm:t>
        <a:bodyPr/>
        <a:lstStyle/>
        <a:p>
          <a:endParaRPr lang="en-US"/>
        </a:p>
      </dgm:t>
    </dgm:pt>
    <dgm:pt modelId="{FB9E4560-AA26-43DB-9087-4D6E02FE1426}" type="pres">
      <dgm:prSet presAssocID="{9F57B081-E44F-406A-904B-8469BBD5EBBE}" presName="hierRoot2" presStyleCnt="0"/>
      <dgm:spPr/>
    </dgm:pt>
    <dgm:pt modelId="{0EE3F89D-D99B-48CA-9A75-E3F2F42879DA}" type="pres">
      <dgm:prSet presAssocID="{9F57B081-E44F-406A-904B-8469BBD5EBBE}" presName="composite2" presStyleCnt="0"/>
      <dgm:spPr/>
    </dgm:pt>
    <dgm:pt modelId="{C73FEFC5-C491-4314-9244-B2094006F3F3}" type="pres">
      <dgm:prSet presAssocID="{9F57B081-E44F-406A-904B-8469BBD5EBBE}" presName="background2" presStyleLbl="node2" presStyleIdx="0" presStyleCnt="1"/>
      <dgm:spPr/>
    </dgm:pt>
    <dgm:pt modelId="{00CB40A5-8057-4830-A253-3769CB59CBB1}" type="pres">
      <dgm:prSet presAssocID="{9F57B081-E44F-406A-904B-8469BBD5EBBE}" presName="text2" presStyleLbl="fgAcc2" presStyleIdx="0" presStyleCnt="1" custScaleX="169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2919DF-4DB9-48A0-9AB4-7A13F2F35E9B}" type="pres">
      <dgm:prSet presAssocID="{9F57B081-E44F-406A-904B-8469BBD5EBBE}" presName="hierChild3" presStyleCnt="0"/>
      <dgm:spPr/>
    </dgm:pt>
    <dgm:pt modelId="{CB715BBB-55C5-47DF-9BFC-C5D4E330D596}" type="pres">
      <dgm:prSet presAssocID="{E475A94E-8760-4888-B70A-A194C675D43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EEC39BEC-3B05-45B6-BF92-97D4B65EC982}" type="pres">
      <dgm:prSet presAssocID="{E1E8BF97-A36E-473E-90CA-EEE6485830B7}" presName="hierRoot3" presStyleCnt="0"/>
      <dgm:spPr/>
    </dgm:pt>
    <dgm:pt modelId="{2B9B5C6F-FB23-42B6-BEC1-C034FC872FB0}" type="pres">
      <dgm:prSet presAssocID="{E1E8BF97-A36E-473E-90CA-EEE6485830B7}" presName="composite3" presStyleCnt="0"/>
      <dgm:spPr/>
    </dgm:pt>
    <dgm:pt modelId="{2D8B4D7E-8F35-4619-A4DB-C670ACE6777D}" type="pres">
      <dgm:prSet presAssocID="{E1E8BF97-A36E-473E-90CA-EEE6485830B7}" presName="background3" presStyleLbl="node3" presStyleIdx="0" presStyleCnt="2"/>
      <dgm:spPr/>
    </dgm:pt>
    <dgm:pt modelId="{ED53122B-BB5D-4009-989B-B1361A427B29}" type="pres">
      <dgm:prSet presAssocID="{E1E8BF97-A36E-473E-90CA-EEE6485830B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91D5AE-CD48-412B-9B67-0DB26AE31410}" type="pres">
      <dgm:prSet presAssocID="{E1E8BF97-A36E-473E-90CA-EEE6485830B7}" presName="hierChild4" presStyleCnt="0"/>
      <dgm:spPr/>
    </dgm:pt>
    <dgm:pt modelId="{7943E835-F422-4861-8CFE-D0FAA50E315C}" type="pres">
      <dgm:prSet presAssocID="{2CE2BDCE-308E-44DC-99E5-832FDB1C595D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33AD299-438B-4B97-B47F-328931A80FCE}" type="pres">
      <dgm:prSet presAssocID="{86D338D0-5C8E-4979-A383-7BB44EA16B62}" presName="hierRoot3" presStyleCnt="0"/>
      <dgm:spPr/>
    </dgm:pt>
    <dgm:pt modelId="{A8206543-4D08-4FB1-A74B-95054BCF1C7C}" type="pres">
      <dgm:prSet presAssocID="{86D338D0-5C8E-4979-A383-7BB44EA16B62}" presName="composite3" presStyleCnt="0"/>
      <dgm:spPr/>
    </dgm:pt>
    <dgm:pt modelId="{E6A38332-31C5-424F-B21D-29D7706CFA01}" type="pres">
      <dgm:prSet presAssocID="{86D338D0-5C8E-4979-A383-7BB44EA16B62}" presName="background3" presStyleLbl="node3" presStyleIdx="1" presStyleCnt="2"/>
      <dgm:spPr/>
    </dgm:pt>
    <dgm:pt modelId="{8BADE78C-342D-4D8C-8955-8B3552E62251}" type="pres">
      <dgm:prSet presAssocID="{86D338D0-5C8E-4979-A383-7BB44EA16B62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3DE49B-6B18-44A1-A957-9FEFD09F3E6B}" type="pres">
      <dgm:prSet presAssocID="{86D338D0-5C8E-4979-A383-7BB44EA16B62}" presName="hierChild4" presStyleCnt="0"/>
      <dgm:spPr/>
    </dgm:pt>
  </dgm:ptLst>
  <dgm:cxnLst>
    <dgm:cxn modelId="{79374777-C82E-42B9-A847-1A69D64B1AE4}" type="presOf" srcId="{9F57B081-E44F-406A-904B-8469BBD5EBBE}" destId="{00CB40A5-8057-4830-A253-3769CB59CBB1}" srcOrd="0" destOrd="0" presId="urn:microsoft.com/office/officeart/2005/8/layout/hierarchy1"/>
    <dgm:cxn modelId="{AB82DF5D-5E46-47F2-9705-9F63A4882606}" type="presOf" srcId="{E1E8BF97-A36E-473E-90CA-EEE6485830B7}" destId="{ED53122B-BB5D-4009-989B-B1361A427B29}" srcOrd="0" destOrd="0" presId="urn:microsoft.com/office/officeart/2005/8/layout/hierarchy1"/>
    <dgm:cxn modelId="{18D05A72-A240-4CEE-8231-38DF10EB2F33}" type="presOf" srcId="{2CE2BDCE-308E-44DC-99E5-832FDB1C595D}" destId="{7943E835-F422-4861-8CFE-D0FAA50E315C}" srcOrd="0" destOrd="0" presId="urn:microsoft.com/office/officeart/2005/8/layout/hierarchy1"/>
    <dgm:cxn modelId="{CBEB86EC-2108-4553-A512-F165C5FB38DB}" srcId="{9F57B081-E44F-406A-904B-8469BBD5EBBE}" destId="{86D338D0-5C8E-4979-A383-7BB44EA16B62}" srcOrd="1" destOrd="0" parTransId="{2CE2BDCE-308E-44DC-99E5-832FDB1C595D}" sibTransId="{C8090AD4-49C5-47B8-82CF-C0A37BD452B4}"/>
    <dgm:cxn modelId="{0C4D940E-D146-4247-8B7F-8F9970AC704C}" type="presOf" srcId="{86D338D0-5C8E-4979-A383-7BB44EA16B62}" destId="{8BADE78C-342D-4D8C-8955-8B3552E62251}" srcOrd="0" destOrd="0" presId="urn:microsoft.com/office/officeart/2005/8/layout/hierarchy1"/>
    <dgm:cxn modelId="{93A8F1BA-9A86-4842-AFA4-70187C2A9BA2}" type="presOf" srcId="{1795C422-7B02-4AF4-8F55-EF046AE88D94}" destId="{BA6BD27B-B3F5-4F99-B2E1-BC8EEF667B74}" srcOrd="0" destOrd="0" presId="urn:microsoft.com/office/officeart/2005/8/layout/hierarchy1"/>
    <dgm:cxn modelId="{587226AA-67AC-490E-9A14-F042F36A3E48}" type="presOf" srcId="{DE3F5DE3-C9FD-4BED-8622-825C5F1D7E67}" destId="{69C44C15-4819-400B-9217-72898A5B6D88}" srcOrd="0" destOrd="0" presId="urn:microsoft.com/office/officeart/2005/8/layout/hierarchy1"/>
    <dgm:cxn modelId="{8E733D2D-617C-4E84-A9CB-13D8EFF61460}" type="presOf" srcId="{587D3314-E708-4BDC-8490-26904E0328B2}" destId="{7CD6C1ED-5B7C-4001-9368-EA218C5A6C18}" srcOrd="0" destOrd="0" presId="urn:microsoft.com/office/officeart/2005/8/layout/hierarchy1"/>
    <dgm:cxn modelId="{337B62DB-0CB6-46E3-A82C-93F0A23709A6}" srcId="{1795C422-7B02-4AF4-8F55-EF046AE88D94}" destId="{9F57B081-E44F-406A-904B-8469BBD5EBBE}" srcOrd="0" destOrd="0" parTransId="{587D3314-E708-4BDC-8490-26904E0328B2}" sibTransId="{ED2D8E3C-A77A-4A60-B894-C8038D80D4B2}"/>
    <dgm:cxn modelId="{9CDEB58E-F26B-4E93-9F2B-137283F40567}" srcId="{9F57B081-E44F-406A-904B-8469BBD5EBBE}" destId="{E1E8BF97-A36E-473E-90CA-EEE6485830B7}" srcOrd="0" destOrd="0" parTransId="{E475A94E-8760-4888-B70A-A194C675D432}" sibTransId="{11049F1A-75D6-4390-8DA7-BFA8FA10F076}"/>
    <dgm:cxn modelId="{A62C6730-60CB-4264-85A6-0C1F6C199369}" srcId="{DE3F5DE3-C9FD-4BED-8622-825C5F1D7E67}" destId="{1795C422-7B02-4AF4-8F55-EF046AE88D94}" srcOrd="0" destOrd="0" parTransId="{62600BA8-03D2-4336-8F20-AB7D3C9E8816}" sibTransId="{FD71A657-24CA-4CA8-866D-44D12463901C}"/>
    <dgm:cxn modelId="{3E69FC5A-186D-4757-ACEE-EAF24E4C8A4A}" type="presOf" srcId="{E475A94E-8760-4888-B70A-A194C675D432}" destId="{CB715BBB-55C5-47DF-9BFC-C5D4E330D596}" srcOrd="0" destOrd="0" presId="urn:microsoft.com/office/officeart/2005/8/layout/hierarchy1"/>
    <dgm:cxn modelId="{BE17E73C-CA03-4AAC-9FB2-044975CE0E5C}" type="presParOf" srcId="{69C44C15-4819-400B-9217-72898A5B6D88}" destId="{2D2160D2-DC34-401E-AA3A-117E252D1FFF}" srcOrd="0" destOrd="0" presId="urn:microsoft.com/office/officeart/2005/8/layout/hierarchy1"/>
    <dgm:cxn modelId="{ED6280C6-DAF1-4C45-9929-0A1A13288929}" type="presParOf" srcId="{2D2160D2-DC34-401E-AA3A-117E252D1FFF}" destId="{F603811E-533B-487B-9E39-C37D547A1261}" srcOrd="0" destOrd="0" presId="urn:microsoft.com/office/officeart/2005/8/layout/hierarchy1"/>
    <dgm:cxn modelId="{4482C289-AE37-4D72-9CE7-532796E72934}" type="presParOf" srcId="{F603811E-533B-487B-9E39-C37D547A1261}" destId="{2F8106A4-8C05-4C2F-A2FA-927AD4D7C7B7}" srcOrd="0" destOrd="0" presId="urn:microsoft.com/office/officeart/2005/8/layout/hierarchy1"/>
    <dgm:cxn modelId="{EE9E99BD-C17C-49DB-B7E9-AE859C3DC8D0}" type="presParOf" srcId="{F603811E-533B-487B-9E39-C37D547A1261}" destId="{BA6BD27B-B3F5-4F99-B2E1-BC8EEF667B74}" srcOrd="1" destOrd="0" presId="urn:microsoft.com/office/officeart/2005/8/layout/hierarchy1"/>
    <dgm:cxn modelId="{821BD7DF-81C0-462A-955F-2495B42DA4FD}" type="presParOf" srcId="{2D2160D2-DC34-401E-AA3A-117E252D1FFF}" destId="{01F32908-2E2F-4A32-8019-2F73F18B422D}" srcOrd="1" destOrd="0" presId="urn:microsoft.com/office/officeart/2005/8/layout/hierarchy1"/>
    <dgm:cxn modelId="{9ED74CE8-B239-4606-885E-71FB949A3EFC}" type="presParOf" srcId="{01F32908-2E2F-4A32-8019-2F73F18B422D}" destId="{7CD6C1ED-5B7C-4001-9368-EA218C5A6C18}" srcOrd="0" destOrd="0" presId="urn:microsoft.com/office/officeart/2005/8/layout/hierarchy1"/>
    <dgm:cxn modelId="{7021D669-7C13-4C3F-A94A-D1C88B60AF2C}" type="presParOf" srcId="{01F32908-2E2F-4A32-8019-2F73F18B422D}" destId="{FB9E4560-AA26-43DB-9087-4D6E02FE1426}" srcOrd="1" destOrd="0" presId="urn:microsoft.com/office/officeart/2005/8/layout/hierarchy1"/>
    <dgm:cxn modelId="{7B51F94A-0035-496E-81D6-1C8FA7F1A3EA}" type="presParOf" srcId="{FB9E4560-AA26-43DB-9087-4D6E02FE1426}" destId="{0EE3F89D-D99B-48CA-9A75-E3F2F42879DA}" srcOrd="0" destOrd="0" presId="urn:microsoft.com/office/officeart/2005/8/layout/hierarchy1"/>
    <dgm:cxn modelId="{20AF4E8C-AE4B-4F2B-B13A-D7388E3EB011}" type="presParOf" srcId="{0EE3F89D-D99B-48CA-9A75-E3F2F42879DA}" destId="{C73FEFC5-C491-4314-9244-B2094006F3F3}" srcOrd="0" destOrd="0" presId="urn:microsoft.com/office/officeart/2005/8/layout/hierarchy1"/>
    <dgm:cxn modelId="{87E324DF-49EC-4397-8793-9FC538BC8BD8}" type="presParOf" srcId="{0EE3F89D-D99B-48CA-9A75-E3F2F42879DA}" destId="{00CB40A5-8057-4830-A253-3769CB59CBB1}" srcOrd="1" destOrd="0" presId="urn:microsoft.com/office/officeart/2005/8/layout/hierarchy1"/>
    <dgm:cxn modelId="{2C0B2A7C-B75B-4AD6-BF9E-F3721A972B7B}" type="presParOf" srcId="{FB9E4560-AA26-43DB-9087-4D6E02FE1426}" destId="{3F2919DF-4DB9-48A0-9AB4-7A13F2F35E9B}" srcOrd="1" destOrd="0" presId="urn:microsoft.com/office/officeart/2005/8/layout/hierarchy1"/>
    <dgm:cxn modelId="{B204FC93-F300-46B5-8B7A-E564F5327B30}" type="presParOf" srcId="{3F2919DF-4DB9-48A0-9AB4-7A13F2F35E9B}" destId="{CB715BBB-55C5-47DF-9BFC-C5D4E330D596}" srcOrd="0" destOrd="0" presId="urn:microsoft.com/office/officeart/2005/8/layout/hierarchy1"/>
    <dgm:cxn modelId="{0093AACB-5BBB-4489-8DB0-3FA824D65A87}" type="presParOf" srcId="{3F2919DF-4DB9-48A0-9AB4-7A13F2F35E9B}" destId="{EEC39BEC-3B05-45B6-BF92-97D4B65EC982}" srcOrd="1" destOrd="0" presId="urn:microsoft.com/office/officeart/2005/8/layout/hierarchy1"/>
    <dgm:cxn modelId="{A080E748-9532-4591-91AF-DC3CC103CC8F}" type="presParOf" srcId="{EEC39BEC-3B05-45B6-BF92-97D4B65EC982}" destId="{2B9B5C6F-FB23-42B6-BEC1-C034FC872FB0}" srcOrd="0" destOrd="0" presId="urn:microsoft.com/office/officeart/2005/8/layout/hierarchy1"/>
    <dgm:cxn modelId="{00DD1F88-1640-4B6C-81DF-14CF8A325282}" type="presParOf" srcId="{2B9B5C6F-FB23-42B6-BEC1-C034FC872FB0}" destId="{2D8B4D7E-8F35-4619-A4DB-C670ACE6777D}" srcOrd="0" destOrd="0" presId="urn:microsoft.com/office/officeart/2005/8/layout/hierarchy1"/>
    <dgm:cxn modelId="{48573992-C4E1-4CC0-BEA9-97E1B1867400}" type="presParOf" srcId="{2B9B5C6F-FB23-42B6-BEC1-C034FC872FB0}" destId="{ED53122B-BB5D-4009-989B-B1361A427B29}" srcOrd="1" destOrd="0" presId="urn:microsoft.com/office/officeart/2005/8/layout/hierarchy1"/>
    <dgm:cxn modelId="{2862DCF6-A99A-456B-AD12-0A92D4191C4A}" type="presParOf" srcId="{EEC39BEC-3B05-45B6-BF92-97D4B65EC982}" destId="{A691D5AE-CD48-412B-9B67-0DB26AE31410}" srcOrd="1" destOrd="0" presId="urn:microsoft.com/office/officeart/2005/8/layout/hierarchy1"/>
    <dgm:cxn modelId="{945E4AA5-6783-47B8-83DD-A3F55121301E}" type="presParOf" srcId="{3F2919DF-4DB9-48A0-9AB4-7A13F2F35E9B}" destId="{7943E835-F422-4861-8CFE-D0FAA50E315C}" srcOrd="2" destOrd="0" presId="urn:microsoft.com/office/officeart/2005/8/layout/hierarchy1"/>
    <dgm:cxn modelId="{15BAE9BB-7EBB-4A67-9C99-D18B1783EDC8}" type="presParOf" srcId="{3F2919DF-4DB9-48A0-9AB4-7A13F2F35E9B}" destId="{933AD299-438B-4B97-B47F-328931A80FCE}" srcOrd="3" destOrd="0" presId="urn:microsoft.com/office/officeart/2005/8/layout/hierarchy1"/>
    <dgm:cxn modelId="{AF8C2171-25BB-455A-8323-5CBF501C837E}" type="presParOf" srcId="{933AD299-438B-4B97-B47F-328931A80FCE}" destId="{A8206543-4D08-4FB1-A74B-95054BCF1C7C}" srcOrd="0" destOrd="0" presId="urn:microsoft.com/office/officeart/2005/8/layout/hierarchy1"/>
    <dgm:cxn modelId="{D26A5D39-70FF-4A1D-BFC4-564A517D6B64}" type="presParOf" srcId="{A8206543-4D08-4FB1-A74B-95054BCF1C7C}" destId="{E6A38332-31C5-424F-B21D-29D7706CFA01}" srcOrd="0" destOrd="0" presId="urn:microsoft.com/office/officeart/2005/8/layout/hierarchy1"/>
    <dgm:cxn modelId="{2BAB956E-B8B2-483C-827B-3F28F4EFFD9F}" type="presParOf" srcId="{A8206543-4D08-4FB1-A74B-95054BCF1C7C}" destId="{8BADE78C-342D-4D8C-8955-8B3552E62251}" srcOrd="1" destOrd="0" presId="urn:microsoft.com/office/officeart/2005/8/layout/hierarchy1"/>
    <dgm:cxn modelId="{355499AE-37CB-45EB-BCDE-84D64FBA30BC}" type="presParOf" srcId="{933AD299-438B-4B97-B47F-328931A80FCE}" destId="{A03DE49B-6B18-44A1-A957-9FEFD09F3E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3E835-F422-4861-8CFE-D0FAA50E315C}">
      <dsp:nvSpPr>
        <dsp:cNvPr id="0" name=""/>
        <dsp:cNvSpPr/>
      </dsp:nvSpPr>
      <dsp:spPr>
        <a:xfrm>
          <a:off x="4017857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066372" y="345843"/>
              </a:lnTo>
              <a:lnTo>
                <a:pt x="1066372" y="507496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15BBB-55C5-47DF-9BFC-C5D4E330D596}">
      <dsp:nvSpPr>
        <dsp:cNvPr id="0" name=""/>
        <dsp:cNvSpPr/>
      </dsp:nvSpPr>
      <dsp:spPr>
        <a:xfrm>
          <a:off x="2951484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1066372" y="0"/>
              </a:moveTo>
              <a:lnTo>
                <a:pt x="1066372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6C1ED-5B7C-4001-9368-EA218C5A6C18}">
      <dsp:nvSpPr>
        <dsp:cNvPr id="0" name=""/>
        <dsp:cNvSpPr/>
      </dsp:nvSpPr>
      <dsp:spPr>
        <a:xfrm>
          <a:off x="3972137" y="1109360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106A4-8C05-4C2F-A2FA-927AD4D7C7B7}">
      <dsp:nvSpPr>
        <dsp:cNvPr id="0" name=""/>
        <dsp:cNvSpPr/>
      </dsp:nvSpPr>
      <dsp:spPr>
        <a:xfrm>
          <a:off x="3145370" y="1303"/>
          <a:ext cx="1744972" cy="1108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6BD27B-B3F5-4F99-B2E1-BC8EEF667B74}">
      <dsp:nvSpPr>
        <dsp:cNvPr id="0" name=""/>
        <dsp:cNvSpPr/>
      </dsp:nvSpPr>
      <dsp:spPr>
        <a:xfrm>
          <a:off x="3339256" y="185494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372 OOHCA</a:t>
          </a:r>
        </a:p>
      </dsp:txBody>
      <dsp:txXfrm>
        <a:off x="3371710" y="217948"/>
        <a:ext cx="1680064" cy="1043149"/>
      </dsp:txXfrm>
    </dsp:sp>
    <dsp:sp modelId="{C73FEFC5-C491-4314-9244-B2094006F3F3}">
      <dsp:nvSpPr>
        <dsp:cNvPr id="0" name=""/>
        <dsp:cNvSpPr/>
      </dsp:nvSpPr>
      <dsp:spPr>
        <a:xfrm>
          <a:off x="2539481" y="1616856"/>
          <a:ext cx="2956751" cy="1108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CB40A5-8057-4830-A253-3769CB59CBB1}">
      <dsp:nvSpPr>
        <dsp:cNvPr id="0" name=""/>
        <dsp:cNvSpPr/>
      </dsp:nvSpPr>
      <dsp:spPr>
        <a:xfrm>
          <a:off x="2733367" y="1801048"/>
          <a:ext cx="2956751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25 (6.7%) in rVF</a:t>
          </a:r>
        </a:p>
      </dsp:txBody>
      <dsp:txXfrm>
        <a:off x="2765821" y="1833502"/>
        <a:ext cx="2891843" cy="1043149"/>
      </dsp:txXfrm>
    </dsp:sp>
    <dsp:sp modelId="{2D8B4D7E-8F35-4619-A4DB-C670ACE6777D}">
      <dsp:nvSpPr>
        <dsp:cNvPr id="0" name=""/>
        <dsp:cNvSpPr/>
      </dsp:nvSpPr>
      <dsp:spPr>
        <a:xfrm>
          <a:off x="2078998" y="3232410"/>
          <a:ext cx="1744972" cy="1108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53122B-BB5D-4009-989B-B1361A427B29}">
      <dsp:nvSpPr>
        <dsp:cNvPr id="0" name=""/>
        <dsp:cNvSpPr/>
      </dsp:nvSpPr>
      <dsp:spPr>
        <a:xfrm>
          <a:off x="2272884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16 Vector Change (64.0%)</a:t>
          </a:r>
        </a:p>
      </dsp:txBody>
      <dsp:txXfrm>
        <a:off x="2305338" y="3449056"/>
        <a:ext cx="1680064" cy="1043149"/>
      </dsp:txXfrm>
    </dsp:sp>
    <dsp:sp modelId="{E6A38332-31C5-424F-B21D-29D7706CFA01}">
      <dsp:nvSpPr>
        <dsp:cNvPr id="0" name=""/>
        <dsp:cNvSpPr/>
      </dsp:nvSpPr>
      <dsp:spPr>
        <a:xfrm>
          <a:off x="4211742" y="3232410"/>
          <a:ext cx="1744972" cy="1108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ADE78C-342D-4D8C-8955-8B3552E62251}">
      <dsp:nvSpPr>
        <dsp:cNvPr id="0" name=""/>
        <dsp:cNvSpPr/>
      </dsp:nvSpPr>
      <dsp:spPr>
        <a:xfrm>
          <a:off x="4405628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9 No Vector Change  (36.0%)</a:t>
          </a:r>
        </a:p>
      </dsp:txBody>
      <dsp:txXfrm>
        <a:off x="4438082" y="3449056"/>
        <a:ext cx="1680064" cy="1043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0.61111</cdr:x>
      <cdr:y>0.90915</cdr:y>
    </cdr:from>
    <cdr:to>
      <cdr:x>0.90741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29200" y="4114799"/>
          <a:ext cx="2438400" cy="411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 dirty="0"/>
        </a:p>
      </cdr:txBody>
    </cdr:sp>
  </cdr:relSizeAnchor>
  <cdr:relSizeAnchor xmlns:cdr="http://schemas.openxmlformats.org/drawingml/2006/chartDrawing">
    <cdr:from>
      <cdr:x>0.59259</cdr:x>
      <cdr:y>0.92599</cdr:y>
    </cdr:from>
    <cdr:to>
      <cdr:x>0.7037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76800" y="4190999"/>
          <a:ext cx="914400" cy="334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1200" dirty="0" smtClean="0"/>
            <a:t>Δ</a:t>
          </a:r>
          <a:r>
            <a:rPr lang="en-CA" sz="1200" dirty="0" smtClean="0"/>
            <a:t>9.17, 95% CI 1.82 to 16.52, p = 0.015</a:t>
          </a:r>
          <a:endParaRPr lang="en-CA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DABF8C-6601-4057-8F23-99D1086C6F0B}" type="datetimeFigureOut">
              <a:rPr lang="en-US" smtClean="0"/>
              <a:t>2018/08/28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10BC10-D461-4BEA-998F-A5109859C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A4339B-9A0B-49DA-A003-4475E32D11FB}" type="datetimeFigureOut">
              <a:rPr lang="en-US" smtClean="0"/>
              <a:t>2018/08/28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CB54E4-5FDD-4DC3-AC0F-03502EC4D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Within the CARES registry – large American registry of out of hospital arrests, survival to admission for all arrests is around 25% and to discharge is about 10%. </a:t>
            </a:r>
          </a:p>
          <a:p>
            <a:r>
              <a:rPr lang="en-CA" baseline="0" dirty="0" smtClean="0"/>
              <a:t>Survival to discharge is up to 30% in those who have witnessed arrest and have VT/VF, </a:t>
            </a:r>
            <a:r>
              <a:rPr lang="en-CA" baseline="0" dirty="0" err="1" smtClean="0"/>
              <a:t>ie</a:t>
            </a:r>
            <a:r>
              <a:rPr lang="en-CA" baseline="0" dirty="0" smtClean="0"/>
              <a:t>. Patients with shockable rhythms tend to do better than those with non-shockable rhythms. What do we do when standard ACLS doesn’t seem to be working though? As the next article titles illustrate, there is a lot of research going on regarding care of patients with refractor V-fib.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54E4-5FDD-4DC3-AC0F-03502EC4D8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85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During study period 372 OOHCA with small percentage in RVF.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54E4-5FDD-4DC3-AC0F-03502EC4D8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7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54E4-5FDD-4DC3-AC0F-03502EC4D8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36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54E4-5FDD-4DC3-AC0F-03502EC4D8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82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54E4-5FDD-4DC3-AC0F-03502EC4D8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6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next few slides are going to lay some background to quickly get</a:t>
            </a:r>
            <a:r>
              <a:rPr lang="en-CA" baseline="0" dirty="0" smtClean="0"/>
              <a:t> you up to speed with how we got to looking at vector change for prehospital refractory v-fib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54E4-5FDD-4DC3-AC0F-03502EC4D8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To give</a:t>
            </a:r>
            <a:r>
              <a:rPr lang="en-CA" baseline="0" dirty="0" smtClean="0"/>
              <a:t> some context, I presented a poster at the National Association of EMS Physicians conference in New Orleans early this year</a:t>
            </a:r>
          </a:p>
          <a:p>
            <a:r>
              <a:rPr lang="en-CA" baseline="0" dirty="0" smtClean="0"/>
              <a:t>Questions of this study: </a:t>
            </a:r>
          </a:p>
          <a:p>
            <a:pPr marL="228600" indent="-228600">
              <a:buAutoNum type="arabicParenR"/>
            </a:pPr>
            <a:r>
              <a:rPr lang="en-CA" baseline="0" dirty="0" smtClean="0"/>
              <a:t>How often do we see RVF in the pre-hospital environment?</a:t>
            </a:r>
          </a:p>
          <a:p>
            <a:pPr marL="228600" indent="-228600">
              <a:buAutoNum type="arabicParenR"/>
            </a:pPr>
            <a:r>
              <a:rPr lang="en-CA" baseline="0" dirty="0" smtClean="0"/>
              <a:t>How often would it be possible to do DSED in the pre-hospital environment?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54E4-5FDD-4DC3-AC0F-03502EC4D8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5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As well, 34 (37.8%) of</a:t>
            </a:r>
            <a:r>
              <a:rPr lang="en-CA" baseline="0" dirty="0" smtClean="0"/>
              <a:t> the RVF cases had two or more </a:t>
            </a:r>
            <a:r>
              <a:rPr lang="en-CA" baseline="0" dirty="0" err="1" smtClean="0"/>
              <a:t>defibs</a:t>
            </a:r>
            <a:r>
              <a:rPr lang="en-CA" baseline="0" dirty="0" smtClean="0"/>
              <a:t> on scene (manual </a:t>
            </a:r>
            <a:r>
              <a:rPr lang="en-CA" baseline="0" dirty="0" err="1" smtClean="0"/>
              <a:t>defibs</a:t>
            </a:r>
            <a:r>
              <a:rPr lang="en-CA" baseline="0" dirty="0" smtClean="0"/>
              <a:t>, not an AED and a manual </a:t>
            </a:r>
            <a:r>
              <a:rPr lang="en-CA" baseline="0" dirty="0" err="1" smtClean="0"/>
              <a:t>defib</a:t>
            </a:r>
            <a:r>
              <a:rPr lang="en-CA" baseline="0" dirty="0" smtClean="0"/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54E4-5FDD-4DC3-AC0F-03502EC4D8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8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CA" dirty="0" smtClean="0"/>
              <a:t>What is the initial ED rhythm for those transported in RVF?</a:t>
            </a:r>
          </a:p>
          <a:p>
            <a:pPr marL="228600" indent="-228600">
              <a:buAutoNum type="arabicParenR"/>
            </a:pPr>
            <a:r>
              <a:rPr lang="en-CA" dirty="0" smtClean="0"/>
              <a:t>Are there</a:t>
            </a:r>
            <a:r>
              <a:rPr lang="en-CA" baseline="0" dirty="0" smtClean="0"/>
              <a:t> any patient specific factors or comorbidities that contribute to persistent RVF?</a:t>
            </a:r>
          </a:p>
          <a:p>
            <a:pPr marL="228600" indent="-228600">
              <a:buAutoNum type="arabicParenR"/>
            </a:pPr>
            <a:r>
              <a:rPr lang="en-CA" baseline="0" dirty="0" smtClean="0"/>
              <a:t>What percentage of RVF patients survive?</a:t>
            </a:r>
          </a:p>
          <a:p>
            <a:pPr marL="228600" indent="-228600">
              <a:buAutoNum type="arabicParenR"/>
            </a:pPr>
            <a:endParaRPr lang="en-CA" baseline="0" dirty="0" smtClean="0"/>
          </a:p>
          <a:p>
            <a:pPr marL="228600" indent="-228600">
              <a:buAutoNum type="arabicParenR"/>
            </a:pPr>
            <a:r>
              <a:rPr lang="en-CA" baseline="0" dirty="0" smtClean="0"/>
              <a:t>ACRs of patients between 2012 and 2016 were reviewed and ACRs were matched to hospital charts to evaluate the above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54E4-5FDD-4DC3-AC0F-03502EC4D8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66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On transport,</a:t>
            </a:r>
            <a:r>
              <a:rPr lang="en-CA" baseline="0" dirty="0" smtClean="0"/>
              <a:t> a lot of patients with RVF deteriorate and present to the ED with non-shockable rhythms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54E4-5FDD-4DC3-AC0F-03502EC4D8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4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This</a:t>
            </a:r>
            <a:r>
              <a:rPr lang="en-CA" baseline="0" dirty="0" smtClean="0"/>
              <a:t> population also has a low survival rate (although this is still higher survival than those with non-shockable rhythms)</a:t>
            </a: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Overall</a:t>
            </a:r>
            <a:r>
              <a:rPr lang="en-CA" baseline="0" dirty="0" smtClean="0"/>
              <a:t> 34 patients (40%) survived to admission, while only 18 (21.2%) survived to discharge.</a:t>
            </a:r>
          </a:p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54E4-5FDD-4DC3-AC0F-03502EC4D8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85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Despite the relatively high incidence</a:t>
            </a:r>
            <a:r>
              <a:rPr lang="en-CA" baseline="0" dirty="0" smtClean="0"/>
              <a:t> of RVF (up to 30% in some studies) there isn’t really a focus on optimal management of this patient population</a:t>
            </a:r>
          </a:p>
          <a:p>
            <a:endParaRPr lang="en-CA" baseline="0" dirty="0" smtClean="0"/>
          </a:p>
          <a:p>
            <a:r>
              <a:rPr lang="en-CA" baseline="0" dirty="0" smtClean="0"/>
              <a:t>There are multiple theories about why DSED might work, but none have really been supported more than any of the others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54E4-5FDD-4DC3-AC0F-03502EC4D8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58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54E4-5FDD-4DC3-AC0F-03502EC4D8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3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wo.ca/index.html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gif"/><Relationship Id="rId4" Type="http://schemas.openxmlformats.org/officeDocument/2006/relationships/hyperlink" Target="http://www.lhsc.on.ca/About_Us/Base_Hospital_Program/askmac.htm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197F-EA85-4D37-8362-0D3A2C994D39}" type="datetimeFigureOut">
              <a:rPr lang="en-US" smtClean="0"/>
              <a:t>2018/08/28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C204-C83F-4691-A832-5117A78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0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197F-EA85-4D37-8362-0D3A2C994D39}" type="datetimeFigureOut">
              <a:rPr lang="en-US" smtClean="0"/>
              <a:t>2018/08/28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C204-C83F-4691-A832-5117A78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2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197F-EA85-4D37-8362-0D3A2C994D39}" type="datetimeFigureOut">
              <a:rPr lang="en-US" smtClean="0"/>
              <a:t>2018/08/28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C204-C83F-4691-A832-5117A78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9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4F268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4F2683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4F2683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4F2683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4F2683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4F268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197F-EA85-4D37-8362-0D3A2C994D39}" type="datetimeFigureOut">
              <a:rPr lang="en-US" smtClean="0"/>
              <a:t>2018/08/28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C204-C83F-4691-A832-5117A78CD1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 descr="Description: Western University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981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SWORBHP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22" y="6248400"/>
            <a:ext cx="2753678" cy="5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6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197F-EA85-4D37-8362-0D3A2C994D39}" type="datetimeFigureOut">
              <a:rPr lang="en-US" smtClean="0"/>
              <a:t>2018/08/28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C204-C83F-4691-A832-5117A78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5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197F-EA85-4D37-8362-0D3A2C994D39}" type="datetimeFigureOut">
              <a:rPr lang="en-US" smtClean="0"/>
              <a:t>2018/08/28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C204-C83F-4691-A832-5117A78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197F-EA85-4D37-8362-0D3A2C994D39}" type="datetimeFigureOut">
              <a:rPr lang="en-US" smtClean="0"/>
              <a:t>2018/08/28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C204-C83F-4691-A832-5117A78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197F-EA85-4D37-8362-0D3A2C994D39}" type="datetimeFigureOut">
              <a:rPr lang="en-US" smtClean="0"/>
              <a:t>2018/08/28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C204-C83F-4691-A832-5117A78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0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197F-EA85-4D37-8362-0D3A2C994D39}" type="datetimeFigureOut">
              <a:rPr lang="en-US" smtClean="0"/>
              <a:t>2018/08/28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C204-C83F-4691-A832-5117A78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1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197F-EA85-4D37-8362-0D3A2C994D39}" type="datetimeFigureOut">
              <a:rPr lang="en-US" smtClean="0"/>
              <a:t>2018/08/28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C204-C83F-4691-A832-5117A78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9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197F-EA85-4D37-8362-0D3A2C994D39}" type="datetimeFigureOut">
              <a:rPr lang="en-US" smtClean="0"/>
              <a:t>2018/08/28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C204-C83F-4691-A832-5117A78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6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C197F-EA85-4D37-8362-0D3A2C994D39}" type="datetimeFigureOut">
              <a:rPr lang="en-US" smtClean="0"/>
              <a:t>2018/08/28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7C204-C83F-4691-A832-5117A78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1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o.ca/index.html" TargetMode="Externa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gif"/><Relationship Id="rId5" Type="http://schemas.openxmlformats.org/officeDocument/2006/relationships/hyperlink" Target="http://www.lhsc.on.ca/About_Us/Base_Hospital_Program/askmac.htm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Presentation3.ppt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o.ca/index.html" TargetMode="Externa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gif"/><Relationship Id="rId5" Type="http://schemas.openxmlformats.org/officeDocument/2006/relationships/hyperlink" Target="http://www.lhsc.on.ca/About_Us/Base_Hospital_Program/askmac.htm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2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2296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Defibrillation pad vector change in prehospital refractory V-fib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9144000" cy="1219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Davis, M.,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Loosley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, J., Schappert, A.,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VanAarsen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, K., McLeod, S.,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Cheskes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, S.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SWORBHP Prehospital and Transport Medicine Research Day</a:t>
            </a:r>
          </a:p>
        </p:txBody>
      </p:sp>
      <p:pic>
        <p:nvPicPr>
          <p:cNvPr id="1026" name="Picture 1" descr="Description: Western Universit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981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WORBH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22" y="6248400"/>
            <a:ext cx="2753678" cy="5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13944"/>
            <a:ext cx="533638" cy="610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9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3539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13944"/>
            <a:ext cx="533638" cy="6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683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13944"/>
            <a:ext cx="533638" cy="6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3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can we do </a:t>
            </a:r>
            <a:r>
              <a:rPr lang="en-CA" dirty="0" err="1" smtClean="0"/>
              <a:t>prehospitally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High incidence of refractory VF (up to 30%) </a:t>
            </a:r>
          </a:p>
          <a:p>
            <a:r>
              <a:rPr lang="en-CA" dirty="0" smtClean="0"/>
              <a:t>Double Sequential Electrical Defibrillation?</a:t>
            </a:r>
          </a:p>
          <a:p>
            <a:pPr lvl="1"/>
            <a:r>
              <a:rPr lang="en-CA" dirty="0" smtClean="0"/>
              <a:t>Multiple energy vectors increases shocked myocardium?</a:t>
            </a:r>
          </a:p>
          <a:p>
            <a:pPr lvl="1"/>
            <a:r>
              <a:rPr lang="en-CA" dirty="0" smtClean="0"/>
              <a:t>Shock timing?</a:t>
            </a:r>
          </a:p>
          <a:p>
            <a:pPr lvl="1"/>
            <a:r>
              <a:rPr lang="en-CA" dirty="0" smtClean="0"/>
              <a:t>Change in vector?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13944"/>
            <a:ext cx="533638" cy="6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31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Ambulance Call Records (ACRs) between Mar. 2016 and Feb. 2017</a:t>
            </a:r>
          </a:p>
          <a:p>
            <a:r>
              <a:rPr lang="en-CA" dirty="0" smtClean="0"/>
              <a:t>Included patients presenting in RVF (defined as ≥ 5 consecutive VF analyses)</a:t>
            </a:r>
          </a:p>
          <a:p>
            <a:r>
              <a:rPr lang="en-CA" dirty="0" smtClean="0"/>
              <a:t>Treatment was pad vector change (change from AA to AP after 3 consecutive defibrillations)</a:t>
            </a:r>
          </a:p>
          <a:p>
            <a:r>
              <a:rPr lang="en-CA" dirty="0" smtClean="0"/>
              <a:t>Compared VF termination and ROSC between vector change and no vector change groups</a:t>
            </a:r>
          </a:p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13944"/>
            <a:ext cx="533638" cy="6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2871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13944"/>
            <a:ext cx="533638" cy="6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4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925133"/>
              </p:ext>
            </p:extLst>
          </p:nvPr>
        </p:nvGraphicFramePr>
        <p:xfrm>
          <a:off x="457200" y="1600200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Vector</a:t>
                      </a:r>
                      <a:r>
                        <a:rPr lang="en-CA" sz="2400" baseline="0" dirty="0" smtClean="0"/>
                        <a:t> change (n=16)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No</a:t>
                      </a:r>
                      <a:r>
                        <a:rPr lang="en-CA" sz="2400" baseline="0" dirty="0" smtClean="0"/>
                        <a:t> vector change (n=9)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Termination of VF after 4</a:t>
                      </a:r>
                      <a:r>
                        <a:rPr lang="en-CA" sz="2400" baseline="30000" dirty="0" smtClean="0"/>
                        <a:t>th</a:t>
                      </a:r>
                      <a:r>
                        <a:rPr lang="en-CA" sz="2400" dirty="0" smtClean="0"/>
                        <a:t> defibrillation</a:t>
                      </a:r>
                    </a:p>
                    <a:p>
                      <a:r>
                        <a:rPr lang="en-CA" sz="2400" baseline="0" dirty="0" smtClean="0"/>
                        <a:t>n (%)</a:t>
                      </a:r>
                      <a:endParaRPr lang="en-CA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8 (50%)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0 (0%)</a:t>
                      </a:r>
                      <a:endParaRPr lang="en-CA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Achieving prehospital ROSC</a:t>
                      </a:r>
                    </a:p>
                    <a:p>
                      <a:r>
                        <a:rPr lang="en-CA" sz="2400" dirty="0" smtClean="0"/>
                        <a:t>n (%)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6 (37.5%)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3 (33.3%)</a:t>
                      </a:r>
                      <a:endParaRPr lang="en-CA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Survival</a:t>
                      </a:r>
                      <a:r>
                        <a:rPr lang="en-CA" sz="2400" baseline="0" dirty="0" smtClean="0"/>
                        <a:t> to hospital discharge</a:t>
                      </a:r>
                    </a:p>
                    <a:p>
                      <a:r>
                        <a:rPr lang="en-CA" sz="2400" baseline="0" dirty="0" smtClean="0"/>
                        <a:t>n (%)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5 (31.3%)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3 (33.3%)</a:t>
                      </a:r>
                      <a:endParaRPr lang="en-CA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62" y="6232282"/>
            <a:ext cx="533638" cy="6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2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539916"/>
              </p:ext>
            </p:extLst>
          </p:nvPr>
        </p:nvGraphicFramePr>
        <p:xfrm>
          <a:off x="-76200" y="0"/>
          <a:ext cx="9296400" cy="5976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resentation" r:id="rId4" imgW="25601759" imgH="16457670" progId="PowerPoint.Show.12">
                  <p:embed/>
                </p:oleObj>
              </mc:Choice>
              <mc:Fallback>
                <p:oleObj name="Presentation" r:id="rId4" imgW="25601759" imgH="1645767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6200" y="0"/>
                        <a:ext cx="9296400" cy="5976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62" y="6232282"/>
            <a:ext cx="533638" cy="6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46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13944"/>
            <a:ext cx="533638" cy="6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Limitations and Future Directions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Small sample size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escription: Western Universit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981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WORBH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22" y="6248400"/>
            <a:ext cx="2753678" cy="5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4F2683"/>
          </a:solidFill>
        </p:spPr>
        <p:txBody>
          <a:bodyPr/>
          <a:lstStyle/>
          <a:p>
            <a:r>
              <a:rPr lang="en-US" dirty="0" smtClean="0"/>
              <a:t>Defibrillation Pad Vector 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external financial support </a:t>
            </a:r>
            <a:r>
              <a:rPr lang="en-US" dirty="0" smtClean="0"/>
              <a:t>or </a:t>
            </a:r>
            <a:r>
              <a:rPr lang="en-US" sz="3200" dirty="0" smtClean="0"/>
              <a:t>other </a:t>
            </a:r>
          </a:p>
          <a:p>
            <a:pPr marL="400050" lvl="1" indent="0">
              <a:buNone/>
            </a:pPr>
            <a:r>
              <a:rPr lang="en-US" sz="3200" dirty="0" smtClean="0"/>
              <a:t>conflicts </a:t>
            </a:r>
            <a:r>
              <a:rPr lang="en-US" sz="3200" dirty="0"/>
              <a:t>to declare</a:t>
            </a:r>
          </a:p>
          <a:p>
            <a:pPr>
              <a:buClr>
                <a:srgbClr val="4F2683"/>
              </a:buClr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13944"/>
            <a:ext cx="533638" cy="610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52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8876" y="1600200"/>
            <a:ext cx="7806248" cy="4525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13944"/>
            <a:ext cx="533638" cy="6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49" y="2209800"/>
            <a:ext cx="8648701" cy="2888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13944"/>
            <a:ext cx="533638" cy="6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8229600" cy="3174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13944"/>
            <a:ext cx="533638" cy="6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4362"/>
            <a:ext cx="9144000" cy="1417638"/>
          </a:xfrm>
        </p:spPr>
        <p:txBody>
          <a:bodyPr/>
          <a:lstStyle/>
          <a:p>
            <a:r>
              <a:rPr lang="en-CA" dirty="0" smtClean="0"/>
              <a:t>Background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13944"/>
            <a:ext cx="533638" cy="6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4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0800000" flipV="1">
            <a:off x="95250" y="662772"/>
            <a:ext cx="8953500" cy="835544"/>
          </a:xfrm>
          <a:prstGeom prst="rect">
            <a:avLst/>
          </a:prstGeom>
          <a:solidFill>
            <a:srgbClr val="4F2683"/>
          </a:solidFill>
          <a:ln w="76200">
            <a:solidFill>
              <a:schemeClr val="tx1"/>
            </a:solidFill>
          </a:ln>
          <a:effectLst>
            <a:outerShdw blurRad="330200" dist="38100" dir="8100000" sx="101500" sy="101500" algn="r" rotWithShape="0">
              <a:prstClr val="black">
                <a:alpha val="55000"/>
              </a:prstClr>
            </a:outerShdw>
          </a:effectLst>
        </p:spPr>
        <p:txBody>
          <a:bodyPr wrap="square" lIns="91435" tIns="45717" rIns="91435" bIns="45717">
            <a:spAutoFit/>
          </a:bodyPr>
          <a:lstStyle/>
          <a:p>
            <a:pPr algn="ctr" defTabSz="858521">
              <a:lnSpc>
                <a:spcPct val="80000"/>
              </a:lnSpc>
            </a:pPr>
            <a:endParaRPr lang="en-US" sz="143" b="1" dirty="0">
              <a:solidFill>
                <a:srgbClr val="FFFFFF"/>
              </a:solidFill>
              <a:latin typeface="Helvetica"/>
            </a:endParaRPr>
          </a:p>
          <a:p>
            <a:pPr algn="ctr" defTabSz="858521">
              <a:lnSpc>
                <a:spcPct val="80000"/>
              </a:lnSpc>
            </a:pPr>
            <a:r>
              <a:rPr lang="en-US" sz="1536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  A descriptive analysis of prehospital refractory ventricular fibrillation</a:t>
            </a:r>
          </a:p>
          <a:p>
            <a:pPr algn="ctr" defTabSz="858521">
              <a:lnSpc>
                <a:spcPct val="80000"/>
              </a:lnSpc>
            </a:pPr>
            <a:endParaRPr lang="en-US" sz="429" dirty="0">
              <a:solidFill>
                <a:srgbClr val="FFFFFF"/>
              </a:solidFill>
              <a:latin typeface="Arial Narrow" pitchFamily="34" charset="0"/>
            </a:endParaRPr>
          </a:p>
          <a:p>
            <a:pPr algn="ctr" defTabSz="858521">
              <a:lnSpc>
                <a:spcPct val="80000"/>
              </a:lnSpc>
            </a:pPr>
            <a:r>
              <a:rPr lang="en-US" sz="1072" b="1" dirty="0">
                <a:solidFill>
                  <a:srgbClr val="FFFF00"/>
                </a:solidFill>
                <a:latin typeface="Helvetica"/>
              </a:rPr>
              <a:t>A. Schappert</a:t>
            </a:r>
            <a:r>
              <a:rPr lang="en-US" sz="1072" b="1" baseline="50000" dirty="0">
                <a:solidFill>
                  <a:srgbClr val="FFFF00"/>
                </a:solidFill>
                <a:latin typeface="Helvetica"/>
              </a:rPr>
              <a:t>2</a:t>
            </a:r>
            <a:r>
              <a:rPr lang="en-US" sz="1072" b="1" dirty="0">
                <a:solidFill>
                  <a:srgbClr val="FFFF00"/>
                </a:solidFill>
                <a:latin typeface="Helvetica"/>
              </a:rPr>
              <a:t>, B. Chau</a:t>
            </a:r>
            <a:r>
              <a:rPr lang="en-US" sz="1072" b="1" baseline="30000" dirty="0">
                <a:solidFill>
                  <a:srgbClr val="FFFF00"/>
                </a:solidFill>
                <a:latin typeface="Helvetica"/>
              </a:rPr>
              <a:t>3</a:t>
            </a:r>
            <a:r>
              <a:rPr lang="en-US" sz="1072" b="1" dirty="0">
                <a:solidFill>
                  <a:srgbClr val="FFFF00"/>
                </a:solidFill>
                <a:latin typeface="Helvetica"/>
              </a:rPr>
              <a:t>, A. Leung</a:t>
            </a:r>
            <a:r>
              <a:rPr lang="en-US" sz="1072" b="1" baseline="30000" dirty="0">
                <a:solidFill>
                  <a:srgbClr val="FFFF00"/>
                </a:solidFill>
                <a:latin typeface="Helvetica"/>
              </a:rPr>
              <a:t>3</a:t>
            </a:r>
            <a:r>
              <a:rPr lang="en-US" sz="1072" b="1" dirty="0">
                <a:solidFill>
                  <a:srgbClr val="FFFF00"/>
                </a:solidFill>
                <a:latin typeface="Helvetica"/>
              </a:rPr>
              <a:t>, K Van Aarsen</a:t>
            </a:r>
            <a:r>
              <a:rPr lang="en-US" sz="1072" b="1" baseline="30000" dirty="0">
                <a:solidFill>
                  <a:srgbClr val="FFFF00"/>
                </a:solidFill>
                <a:latin typeface="Helvetica"/>
              </a:rPr>
              <a:t>2</a:t>
            </a:r>
            <a:r>
              <a:rPr lang="en-US" sz="1072" b="1" dirty="0">
                <a:solidFill>
                  <a:srgbClr val="FFFF00"/>
                </a:solidFill>
                <a:latin typeface="Helvetica"/>
              </a:rPr>
              <a:t>, M. Davis</a:t>
            </a:r>
            <a:r>
              <a:rPr lang="en-US" sz="1072" b="1" baseline="50000" dirty="0">
                <a:solidFill>
                  <a:srgbClr val="FFFF00"/>
                </a:solidFill>
                <a:latin typeface="Helvetica"/>
              </a:rPr>
              <a:t>1,2</a:t>
            </a:r>
            <a:endParaRPr lang="en-US" sz="1072" dirty="0">
              <a:solidFill>
                <a:srgbClr val="FFFF00"/>
              </a:solidFill>
              <a:latin typeface="Helvetica"/>
              <a:cs typeface="Times New Roman" pitchFamily="18" charset="0"/>
            </a:endParaRPr>
          </a:p>
          <a:p>
            <a:pPr algn="ctr" defTabSz="858521">
              <a:lnSpc>
                <a:spcPct val="80000"/>
              </a:lnSpc>
            </a:pPr>
            <a:endParaRPr lang="en-US" sz="179" dirty="0">
              <a:solidFill>
                <a:schemeClr val="bg1"/>
              </a:solidFill>
              <a:latin typeface="Helvetica"/>
              <a:cs typeface="Times New Roman" pitchFamily="18" charset="0"/>
            </a:endParaRPr>
          </a:p>
          <a:p>
            <a:pPr algn="ctr" defTabSz="858521">
              <a:lnSpc>
                <a:spcPct val="80000"/>
              </a:lnSpc>
            </a:pPr>
            <a:r>
              <a:rPr lang="en-US" sz="714" baseline="50000" dirty="0">
                <a:solidFill>
                  <a:schemeClr val="bg1"/>
                </a:solidFill>
                <a:latin typeface="Helvetica"/>
                <a:cs typeface="Times New Roman" pitchFamily="18" charset="0"/>
              </a:rPr>
              <a:t>1</a:t>
            </a:r>
            <a:r>
              <a:rPr lang="en-US" sz="893" dirty="0">
                <a:solidFill>
                  <a:schemeClr val="bg1"/>
                </a:solidFill>
                <a:latin typeface="Helvetica"/>
                <a:cs typeface="Times New Roman" pitchFamily="18" charset="0"/>
              </a:rPr>
              <a:t>Southwest Ontario Regional Base Hospital Program, London Health Sciences Centre, London, Canada</a:t>
            </a:r>
          </a:p>
          <a:p>
            <a:pPr algn="ctr" defTabSz="858521">
              <a:lnSpc>
                <a:spcPct val="80000"/>
              </a:lnSpc>
            </a:pPr>
            <a:r>
              <a:rPr lang="en-US" sz="714" baseline="50000" dirty="0">
                <a:solidFill>
                  <a:schemeClr val="bg1"/>
                </a:solidFill>
                <a:latin typeface="Helvetica"/>
                <a:cs typeface="Times New Roman" pitchFamily="18" charset="0"/>
              </a:rPr>
              <a:t>2</a:t>
            </a:r>
            <a:r>
              <a:rPr lang="en-US" sz="893" dirty="0">
                <a:solidFill>
                  <a:schemeClr val="bg1"/>
                </a:solidFill>
                <a:latin typeface="Helvetica"/>
                <a:cs typeface="Times New Roman" pitchFamily="18" charset="0"/>
              </a:rPr>
              <a:t>Division of Emergency Medicine, Department of Medicine</a:t>
            </a:r>
            <a:r>
              <a:rPr lang="en-US" sz="893" dirty="0">
                <a:solidFill>
                  <a:schemeClr val="bg1"/>
                </a:solidFill>
                <a:latin typeface="Helvetica"/>
              </a:rPr>
              <a:t>, The University of Western Ontario, London, Canada</a:t>
            </a:r>
          </a:p>
          <a:p>
            <a:pPr algn="ctr" defTabSz="858521">
              <a:lnSpc>
                <a:spcPct val="80000"/>
              </a:lnSpc>
            </a:pPr>
            <a:r>
              <a:rPr lang="en-US" sz="893" baseline="30000" dirty="0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"/>
              </a:rPr>
              <a:t>3</a:t>
            </a:r>
            <a:r>
              <a:rPr lang="en-US" sz="893" dirty="0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"/>
              </a:rPr>
              <a:t>Schulich School of Medicine and Dentistry, The University of Western Ontario, London, Canada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147571" y="1569583"/>
            <a:ext cx="3126205" cy="4729377"/>
            <a:chOff x="1469136" y="7453439"/>
            <a:chExt cx="17506747" cy="26484512"/>
          </a:xfrm>
        </p:grpSpPr>
        <p:sp>
          <p:nvSpPr>
            <p:cNvPr id="9" name="TextBox 8"/>
            <p:cNvSpPr txBox="1"/>
            <p:nvPr/>
          </p:nvSpPr>
          <p:spPr>
            <a:xfrm>
              <a:off x="1530148" y="9312667"/>
              <a:ext cx="17445735" cy="76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dist="38100" dir="8100000" sx="104000" sy="104000" algn="tr" rotWithShape="0">
                <a:prstClr val="black">
                  <a:alpha val="55000"/>
                </a:prstClr>
              </a:outerShdw>
            </a:effectLst>
          </p:spPr>
          <p:txBody>
            <a:bodyPr wrap="square" lIns="91435" tIns="45717" rIns="91435" bIns="45717">
              <a:spAutoFit/>
            </a:bodyPr>
            <a:lstStyle/>
            <a:p>
              <a:pPr>
                <a:spcBef>
                  <a:spcPts val="438"/>
                </a:spcBef>
                <a:buSzPct val="130000"/>
                <a:buFont typeface="Arial" charset="0"/>
                <a:buChar char="•"/>
                <a:defRPr/>
              </a:pPr>
              <a:r>
                <a:rPr lang="en-US" sz="786" dirty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804" dirty="0">
                  <a:latin typeface="Helvetica" pitchFamily="34" charset="0"/>
                  <a:cs typeface="Helvetica" pitchFamily="34" charset="0"/>
                </a:rPr>
                <a:t>When repeated defibrillations fail to terminate ventricular fibrillation (VF), it is classified as refractory ventricular fibrillation (RVF)</a:t>
              </a:r>
            </a:p>
            <a:p>
              <a:pPr>
                <a:spcBef>
                  <a:spcPts val="438"/>
                </a:spcBef>
                <a:buSzPct val="130000"/>
                <a:buFont typeface="Arial" charset="0"/>
                <a:buChar char="•"/>
                <a:defRPr/>
              </a:pPr>
              <a:r>
                <a:rPr lang="en-US" sz="804" dirty="0">
                  <a:latin typeface="Helvetica" pitchFamily="34" charset="0"/>
                  <a:cs typeface="Helvetica" pitchFamily="34" charset="0"/>
                </a:rPr>
                <a:t> Aside from standard ACLS, there is little evidence on appropriate novel treatments for RVF</a:t>
              </a:r>
            </a:p>
            <a:p>
              <a:pPr>
                <a:spcBef>
                  <a:spcPts val="438"/>
                </a:spcBef>
                <a:buSzPct val="130000"/>
                <a:buFont typeface="Arial" charset="0"/>
                <a:buChar char="•"/>
                <a:defRPr/>
              </a:pPr>
              <a:r>
                <a:rPr lang="en-US" sz="804" dirty="0">
                  <a:latin typeface="Helvetica" pitchFamily="34" charset="0"/>
                  <a:cs typeface="Helvetica" pitchFamily="34" charset="0"/>
                </a:rPr>
                <a:t> There is also little data on prehospital factors associated with RVF</a:t>
              </a:r>
            </a:p>
            <a:p>
              <a:pPr>
                <a:spcBef>
                  <a:spcPts val="438"/>
                </a:spcBef>
                <a:buSzPct val="130000"/>
                <a:buFont typeface="Arial" charset="0"/>
                <a:buChar char="•"/>
                <a:defRPr/>
              </a:pPr>
              <a:r>
                <a:rPr lang="en-US" sz="804" dirty="0">
                  <a:latin typeface="Helvetica" pitchFamily="34" charset="0"/>
                  <a:cs typeface="Helvetica" pitchFamily="34" charset="0"/>
                </a:rPr>
                <a:t> Double sequential external defibrillation (DSED) has been proposed as a potential viable treatment strategy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73202" y="7453439"/>
              <a:ext cx="17445735" cy="1486526"/>
            </a:xfrm>
            <a:prstGeom prst="rect">
              <a:avLst/>
            </a:prstGeom>
            <a:solidFill>
              <a:srgbClr val="4F2683"/>
            </a:solidFill>
            <a:ln w="76200">
              <a:solidFill>
                <a:schemeClr val="tx1"/>
              </a:solidFill>
            </a:ln>
            <a:effectLst>
              <a:outerShdw blurRad="330200" dist="38100" dir="8100000" sx="104000" sy="104000" algn="tr" rotWithShape="0">
                <a:prstClr val="black">
                  <a:alpha val="55000"/>
                </a:prstClr>
              </a:outerShdw>
            </a:effectLst>
          </p:spPr>
          <p:txBody>
            <a:bodyPr wrap="square" lIns="91435" tIns="45717" rIns="91435" bIns="45717">
              <a:spAutoFit/>
            </a:bodyPr>
            <a:lstStyle/>
            <a:p>
              <a:pPr defTabSz="914494">
                <a:buClr>
                  <a:srgbClr val="554295"/>
                </a:buClr>
                <a:buSzPct val="130000"/>
                <a:defRPr/>
              </a:pPr>
              <a:r>
                <a:rPr lang="en-US" sz="1125" b="1" dirty="0">
                  <a:solidFill>
                    <a:schemeClr val="bg1"/>
                  </a:solidFill>
                  <a:latin typeface="Helvetica"/>
                </a:rPr>
                <a:t>Introduction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4541" y="19282745"/>
              <a:ext cx="17358997" cy="3576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dist="38100" dir="8100000" sx="104000" sy="104000" algn="tr" rotWithShape="0">
                <a:prstClr val="black">
                  <a:alpha val="55000"/>
                </a:prstClr>
              </a:outerShdw>
            </a:effectLst>
          </p:spPr>
          <p:txBody>
            <a:bodyPr wrap="square" lIns="91435" tIns="45717" rIns="91435" bIns="45717">
              <a:spAutoFit/>
            </a:bodyPr>
            <a:lstStyle/>
            <a:p>
              <a:pPr>
                <a:spcBef>
                  <a:spcPts val="438"/>
                </a:spcBef>
                <a:buClr>
                  <a:schemeClr val="tx1"/>
                </a:buClr>
                <a:buSzPct val="130000"/>
                <a:buFontTx/>
                <a:buChar char="•"/>
                <a:defRPr/>
              </a:pPr>
              <a:r>
                <a:rPr lang="en-US" sz="804" dirty="0">
                  <a:latin typeface="Helvetica" pitchFamily="34" charset="0"/>
                  <a:ea typeface="ＭＳ Ｐゴシック" charset="0"/>
                  <a:cs typeface="Helvetica" pitchFamily="34" charset="0"/>
                </a:rPr>
                <a:t> Provide a descriptive analysis of patients in an urban EMS system with RVF </a:t>
              </a:r>
            </a:p>
            <a:p>
              <a:pPr>
                <a:spcBef>
                  <a:spcPts val="438"/>
                </a:spcBef>
                <a:buClr>
                  <a:schemeClr val="tx1"/>
                </a:buClr>
                <a:buSzPct val="130000"/>
                <a:buFontTx/>
                <a:buChar char="•"/>
                <a:defRPr/>
              </a:pPr>
              <a:r>
                <a:rPr lang="en-US" sz="804" dirty="0">
                  <a:latin typeface="Helvetica" pitchFamily="34" charset="0"/>
                  <a:ea typeface="ＭＳ Ｐゴシック" charset="0"/>
                  <a:cs typeface="Helvetica" pitchFamily="34" charset="0"/>
                </a:rPr>
                <a:t> Describe the frequency that DSED may have been utilized in this patient population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69136" y="23511462"/>
              <a:ext cx="17449801" cy="1486526"/>
            </a:xfrm>
            <a:prstGeom prst="rect">
              <a:avLst/>
            </a:prstGeom>
            <a:solidFill>
              <a:srgbClr val="4F2683"/>
            </a:solidFill>
            <a:ln w="76200">
              <a:solidFill>
                <a:schemeClr val="tx1"/>
              </a:solidFill>
            </a:ln>
            <a:effectLst>
              <a:outerShdw blurRad="330200" dist="38100" dir="8100000" sx="104000" sy="104000" algn="tr" rotWithShape="0">
                <a:prstClr val="black">
                  <a:alpha val="55000"/>
                </a:prstClr>
              </a:outerShdw>
            </a:effectLst>
          </p:spPr>
          <p:txBody>
            <a:bodyPr wrap="square" lIns="91435" tIns="45717" rIns="91435" bIns="45717">
              <a:spAutoFit/>
            </a:bodyPr>
            <a:lstStyle/>
            <a:p>
              <a:pPr defTabSz="914494">
                <a:buClr>
                  <a:srgbClr val="554295"/>
                </a:buClr>
                <a:buSzPct val="130000"/>
                <a:defRPr/>
              </a:pPr>
              <a:r>
                <a:rPr lang="en-US" sz="1125" b="1" dirty="0">
                  <a:solidFill>
                    <a:schemeClr val="bg1"/>
                  </a:solidFill>
                  <a:latin typeface="Helvetica"/>
                </a:rPr>
                <a:t>Methods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59940" y="25341783"/>
              <a:ext cx="17358997" cy="8596168"/>
            </a:xfrm>
            <a:prstGeom prst="rect">
              <a:avLst/>
            </a:prstGeom>
            <a:solidFill>
              <a:schemeClr val="bg1"/>
            </a:solidFill>
            <a:effectLst>
              <a:outerShdw blurRad="330200" dist="38100" dir="8100000" sx="104000" sy="104000" algn="tr" rotWithShape="0">
                <a:prstClr val="black">
                  <a:alpha val="55000"/>
                </a:prstClr>
              </a:outerShdw>
            </a:effectLst>
          </p:spPr>
          <p:txBody>
            <a:bodyPr wrap="square" lIns="91435" tIns="45717" rIns="91435" bIns="45717">
              <a:spAutoFit/>
            </a:bodyPr>
            <a:lstStyle/>
            <a:p>
              <a:pPr>
                <a:spcBef>
                  <a:spcPts val="438"/>
                </a:spcBef>
                <a:buSzPct val="130000"/>
                <a:buFontTx/>
                <a:buChar char="•"/>
                <a:defRPr/>
              </a:pPr>
              <a:r>
                <a:rPr lang="en-US" sz="804" dirty="0">
                  <a:latin typeface="Helvetica" pitchFamily="34" charset="0"/>
                  <a:cs typeface="Helvetica" pitchFamily="34" charset="0"/>
                </a:rPr>
                <a:t> A retrospective chart review of Ambulance Call Records (ACRs) for out-of-hospital cardiac arrest was performed for the period of Mar. 1, 2012 -  Apr. 1, 2016</a:t>
              </a:r>
            </a:p>
            <a:p>
              <a:pPr>
                <a:spcBef>
                  <a:spcPts val="438"/>
                </a:spcBef>
                <a:buSzPct val="130000"/>
                <a:buFontTx/>
                <a:buChar char="•"/>
                <a:defRPr/>
              </a:pPr>
              <a:r>
                <a:rPr lang="en-US" sz="804" dirty="0">
                  <a:latin typeface="Helvetica" pitchFamily="34" charset="0"/>
                  <a:cs typeface="Helvetica" pitchFamily="34" charset="0"/>
                </a:rPr>
                <a:t> RVF defined as ≥ 5 defibrillations</a:t>
              </a:r>
            </a:p>
            <a:p>
              <a:pPr>
                <a:spcBef>
                  <a:spcPts val="438"/>
                </a:spcBef>
                <a:buSzPct val="130000"/>
                <a:buFontTx/>
                <a:buChar char="•"/>
                <a:defRPr/>
              </a:pPr>
              <a:r>
                <a:rPr lang="en-US" sz="804" dirty="0">
                  <a:latin typeface="Helvetica" pitchFamily="34" charset="0"/>
                  <a:cs typeface="Helvetica" pitchFamily="34" charset="0"/>
                </a:rPr>
                <a:t> Patient factors of interest included age and gender</a:t>
              </a:r>
            </a:p>
            <a:p>
              <a:pPr>
                <a:spcBef>
                  <a:spcPts val="438"/>
                </a:spcBef>
                <a:buSzPct val="130000"/>
                <a:buFontTx/>
                <a:buChar char="•"/>
                <a:defRPr/>
              </a:pPr>
              <a:r>
                <a:rPr lang="en-US" sz="804" dirty="0">
                  <a:latin typeface="Helvetica" pitchFamily="34" charset="0"/>
                  <a:cs typeface="Helvetica" pitchFamily="34" charset="0"/>
                </a:rPr>
                <a:t> Clinical factors collected included time from EMS activation to arrival at patient/time to first shock, and bystander CPR</a:t>
              </a:r>
            </a:p>
            <a:p>
              <a:pPr>
                <a:spcBef>
                  <a:spcPts val="438"/>
                </a:spcBef>
                <a:buSzPct val="130000"/>
                <a:buFontTx/>
                <a:buChar char="•"/>
                <a:defRPr/>
              </a:pPr>
              <a:r>
                <a:rPr lang="en-US" sz="804" dirty="0">
                  <a:latin typeface="Helvetica" pitchFamily="34" charset="0"/>
                  <a:cs typeface="Helvetica" pitchFamily="34" charset="0"/>
                </a:rPr>
                <a:t> Descriptive characteristics and clinical factors compared between RVF and non-RVF using Chi-square and t-test where appropriate 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792561" y="4261290"/>
            <a:ext cx="3256189" cy="265451"/>
          </a:xfrm>
          <a:prstGeom prst="rect">
            <a:avLst/>
          </a:prstGeom>
          <a:solidFill>
            <a:srgbClr val="4F2683"/>
          </a:solidFill>
          <a:ln w="76200">
            <a:solidFill>
              <a:schemeClr val="tx1"/>
            </a:solidFill>
          </a:ln>
          <a:effectLst>
            <a:outerShdw blurRad="330200" dist="38100" dir="8100000" sx="104000" sy="104000" algn="tr" rotWithShape="0">
              <a:prstClr val="black">
                <a:alpha val="55000"/>
              </a:prstClr>
            </a:outerShdw>
          </a:effectLst>
        </p:spPr>
        <p:txBody>
          <a:bodyPr wrap="square" lIns="91435" tIns="45717" rIns="91435" bIns="45717">
            <a:spAutoFit/>
          </a:bodyPr>
          <a:lstStyle/>
          <a:p>
            <a:pPr defTabSz="914494">
              <a:buClr>
                <a:srgbClr val="554295"/>
              </a:buClr>
              <a:buSzPct val="130000"/>
              <a:defRPr/>
            </a:pPr>
            <a:r>
              <a:rPr lang="en-US" sz="1125" b="1" dirty="0">
                <a:solidFill>
                  <a:schemeClr val="bg1"/>
                </a:solidFill>
                <a:latin typeface="Helvetica"/>
              </a:rPr>
              <a:t>Conclusions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92561" y="4592963"/>
            <a:ext cx="3256189" cy="1236230"/>
          </a:xfrm>
          <a:prstGeom prst="rect">
            <a:avLst/>
          </a:prstGeom>
          <a:solidFill>
            <a:schemeClr val="bg1"/>
          </a:solidFill>
          <a:effectLst>
            <a:outerShdw blurRad="330200" dist="38100" dir="8100000" sx="104000" sy="104000" algn="tr" rotWithShape="0">
              <a:prstClr val="black">
                <a:alpha val="55000"/>
              </a:prstClr>
            </a:outerShdw>
          </a:effectLst>
        </p:spPr>
        <p:txBody>
          <a:bodyPr wrap="square" lIns="91435" tIns="45717" rIns="91435" bIns="45717">
            <a:spAutoFit/>
          </a:bodyPr>
          <a:lstStyle/>
          <a:p>
            <a:pPr>
              <a:spcBef>
                <a:spcPts val="429"/>
              </a:spcBef>
              <a:buClr>
                <a:schemeClr val="tx1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804" dirty="0">
                <a:latin typeface="Helvetica" pitchFamily="34" charset="0"/>
                <a:cs typeface="Helvetica" pitchFamily="34" charset="0"/>
              </a:rPr>
              <a:t> In this study population, nearly half of all out-of-hospital cardiac arrests involving VF were refractory</a:t>
            </a:r>
          </a:p>
          <a:p>
            <a:pPr>
              <a:spcBef>
                <a:spcPts val="429"/>
              </a:spcBef>
              <a:buClr>
                <a:schemeClr val="tx1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804" dirty="0">
                <a:latin typeface="Helvetica" pitchFamily="34" charset="0"/>
                <a:cs typeface="Helvetica" pitchFamily="34" charset="0"/>
              </a:rPr>
              <a:t> Almost 40% of these cases had the potential for DSED to be utilized as a treatment strategy</a:t>
            </a:r>
          </a:p>
          <a:p>
            <a:pPr>
              <a:spcBef>
                <a:spcPts val="429"/>
              </a:spcBef>
              <a:buClr>
                <a:schemeClr val="tx1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804" dirty="0">
                <a:latin typeface="Helvetica" pitchFamily="34" charset="0"/>
                <a:cs typeface="Helvetica" pitchFamily="34" charset="0"/>
              </a:rPr>
              <a:t> There were no measured prehospital patient factors or provider factors that were associated with RVF in this study</a:t>
            </a:r>
          </a:p>
          <a:p>
            <a:pPr>
              <a:spcBef>
                <a:spcPts val="429"/>
              </a:spcBef>
              <a:buClr>
                <a:schemeClr val="tx1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804" dirty="0">
                <a:latin typeface="Helvetica" pitchFamily="34" charset="0"/>
                <a:cs typeface="Helvetica" pitchFamily="34" charset="0"/>
              </a:rPr>
              <a:t> Further efforts need to be made to identify those at risk for RVF as well as potential beneficial treatment strategies</a:t>
            </a:r>
          </a:p>
        </p:txBody>
      </p:sp>
      <p:pic>
        <p:nvPicPr>
          <p:cNvPr id="32" name="Picture 31" descr="http://communications.uwo.ca/brandnew/downloads/wallpaper/LogoS-2560x1440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7" t="3703" r="27589" b="4321"/>
          <a:stretch>
            <a:fillRect/>
          </a:stretch>
        </p:blipFill>
        <p:spPr bwMode="auto">
          <a:xfrm>
            <a:off x="8259536" y="741282"/>
            <a:ext cx="666750" cy="67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47570" y="3345161"/>
            <a:ext cx="3103903" cy="265451"/>
          </a:xfrm>
          <a:prstGeom prst="rect">
            <a:avLst/>
          </a:prstGeom>
          <a:solidFill>
            <a:srgbClr val="4F2683"/>
          </a:solidFill>
          <a:ln w="76200">
            <a:solidFill>
              <a:schemeClr val="tx1"/>
            </a:solidFill>
          </a:ln>
          <a:effectLst>
            <a:outerShdw blurRad="330200" dist="38100" dir="8100000" sx="104000" sy="104000" algn="tr" rotWithShape="0">
              <a:prstClr val="black">
                <a:alpha val="55000"/>
              </a:prstClr>
            </a:outerShdw>
          </a:effectLst>
        </p:spPr>
        <p:txBody>
          <a:bodyPr wrap="square" lIns="91435" tIns="45717" rIns="91435" bIns="45717">
            <a:spAutoFit/>
          </a:bodyPr>
          <a:lstStyle/>
          <a:p>
            <a:pPr defTabSz="914494">
              <a:buClr>
                <a:srgbClr val="554295"/>
              </a:buClr>
              <a:buSzPct val="130000"/>
              <a:defRPr/>
            </a:pPr>
            <a:r>
              <a:rPr lang="en-US" sz="1125" b="1" dirty="0">
                <a:solidFill>
                  <a:schemeClr val="bg1"/>
                </a:solidFill>
                <a:latin typeface="Helvetica"/>
              </a:rPr>
              <a:t>Objectives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92561" y="1599928"/>
            <a:ext cx="3256189" cy="2273869"/>
            <a:chOff x="19789140" y="7500519"/>
            <a:chExt cx="18234660" cy="12733658"/>
          </a:xfrm>
        </p:grpSpPr>
        <p:sp>
          <p:nvSpPr>
            <p:cNvPr id="38" name="TextBox 37"/>
            <p:cNvSpPr txBox="1"/>
            <p:nvPr/>
          </p:nvSpPr>
          <p:spPr>
            <a:xfrm>
              <a:off x="19789140" y="7500519"/>
              <a:ext cx="18234660" cy="1486525"/>
            </a:xfrm>
            <a:prstGeom prst="rect">
              <a:avLst/>
            </a:prstGeom>
            <a:solidFill>
              <a:srgbClr val="4F2683"/>
            </a:solidFill>
            <a:ln w="76200">
              <a:solidFill>
                <a:schemeClr val="tx1"/>
              </a:solidFill>
            </a:ln>
            <a:effectLst>
              <a:outerShdw blurRad="330200" dist="38100" dir="8100000" sx="104000" sy="104000" algn="tr" rotWithShape="0">
                <a:prstClr val="black">
                  <a:alpha val="55000"/>
                </a:prstClr>
              </a:outerShdw>
            </a:effectLst>
          </p:spPr>
          <p:txBody>
            <a:bodyPr wrap="square" lIns="91435" tIns="45717" rIns="91435" bIns="45717">
              <a:spAutoFit/>
            </a:bodyPr>
            <a:lstStyle/>
            <a:p>
              <a:pPr defTabSz="914494">
                <a:buClr>
                  <a:srgbClr val="554295"/>
                </a:buClr>
                <a:buSzPct val="130000"/>
                <a:defRPr/>
              </a:pPr>
              <a:r>
                <a:rPr lang="en-US" sz="1125" b="1" dirty="0">
                  <a:solidFill>
                    <a:schemeClr val="bg1"/>
                  </a:solidFill>
                  <a:latin typeface="Helvetica"/>
                </a:rPr>
                <a:t>Results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789140" y="9271731"/>
              <a:ext cx="18234660" cy="10962446"/>
            </a:xfrm>
            <a:prstGeom prst="rect">
              <a:avLst/>
            </a:prstGeom>
            <a:solidFill>
              <a:schemeClr val="bg1"/>
            </a:solidFill>
            <a:effectLst>
              <a:outerShdw blurRad="330200" dist="38100" dir="8100000" sx="104000" sy="104000" algn="tr" rotWithShape="0">
                <a:prstClr val="black">
                  <a:alpha val="55000"/>
                </a:prstClr>
              </a:outerShdw>
            </a:effectLst>
          </p:spPr>
          <p:txBody>
            <a:bodyPr wrap="square" lIns="91435" tIns="45717" rIns="91435" bIns="45717">
              <a:spAutoFit/>
            </a:bodyPr>
            <a:lstStyle/>
            <a:p>
              <a:pPr>
                <a:spcBef>
                  <a:spcPts val="438"/>
                </a:spcBef>
                <a:buSzPct val="130000"/>
                <a:buFont typeface="Arial" charset="0"/>
                <a:buChar char="•"/>
                <a:defRPr/>
              </a:pPr>
              <a:r>
                <a:rPr lang="en-US" sz="804" dirty="0">
                  <a:latin typeface="Helvetica" pitchFamily="34" charset="0"/>
                  <a:cs typeface="Helvetica" pitchFamily="34" charset="0"/>
                </a:rPr>
                <a:t> Between Mar. 1, 2012 and Apr. 1, 2016 there were 645 out-of-hospital cardiac arrest calls</a:t>
              </a:r>
            </a:p>
            <a:p>
              <a:pPr>
                <a:spcBef>
                  <a:spcPts val="438"/>
                </a:spcBef>
                <a:buSzPct val="130000"/>
                <a:buFont typeface="Arial" charset="0"/>
                <a:buChar char="•"/>
                <a:defRPr/>
              </a:pPr>
              <a:r>
                <a:rPr lang="en-US" sz="804" dirty="0">
                  <a:latin typeface="Helvetica" pitchFamily="34" charset="0"/>
                  <a:cs typeface="Helvetica" pitchFamily="34" charset="0"/>
                </a:rPr>
                <a:t> 193 (29.9%) of these involved at least one analysis of VF, and 90 (13.9%) of total cases were identified as RVF</a:t>
              </a:r>
            </a:p>
            <a:p>
              <a:pPr>
                <a:spcBef>
                  <a:spcPts val="438"/>
                </a:spcBef>
                <a:buSzPct val="130000"/>
                <a:buFont typeface="Arial" charset="0"/>
                <a:buChar char="•"/>
                <a:defRPr/>
              </a:pPr>
              <a:r>
                <a:rPr lang="en-US" sz="804" dirty="0">
                  <a:latin typeface="Helvetica" pitchFamily="34" charset="0"/>
                  <a:cs typeface="Helvetica" pitchFamily="34" charset="0"/>
                </a:rPr>
                <a:t> 34 (37.8%) of RVF cases had two or more defibrillators on scene</a:t>
              </a:r>
            </a:p>
            <a:p>
              <a:pPr>
                <a:spcBef>
                  <a:spcPts val="438"/>
                </a:spcBef>
                <a:buSzPct val="130000"/>
                <a:buFont typeface="Arial" charset="0"/>
                <a:buChar char="•"/>
                <a:defRPr/>
              </a:pPr>
              <a:r>
                <a:rPr lang="en-US" sz="804" dirty="0">
                  <a:latin typeface="Helvetica" pitchFamily="34" charset="0"/>
                  <a:cs typeface="Helvetica" pitchFamily="34" charset="0"/>
                </a:rPr>
                <a:t> There was no difference between the RVF and non-RVF groups with respect to age (65.02 vs 67.28, p=0.313) or gender (p=0.132) </a:t>
              </a:r>
            </a:p>
            <a:p>
              <a:pPr>
                <a:spcBef>
                  <a:spcPts val="438"/>
                </a:spcBef>
                <a:buSzPct val="130000"/>
                <a:buFont typeface="Arial" charset="0"/>
                <a:buChar char="•"/>
                <a:defRPr/>
              </a:pPr>
              <a:r>
                <a:rPr lang="en-US" sz="804" dirty="0">
                  <a:latin typeface="Helvetica" pitchFamily="34" charset="0"/>
                  <a:cs typeface="Helvetica" pitchFamily="34" charset="0"/>
                </a:rPr>
                <a:t> There were no differences between the RVF and non-RVF groups with respect to any prehospital factors, including time from activation to arrival at patient (9.00 min vs 8.73 min, p=0.610), time to first shock (11.31 min vs 12.63 min, p=0.122)</a:t>
              </a:r>
            </a:p>
            <a:p>
              <a:pPr>
                <a:spcBef>
                  <a:spcPts val="438"/>
                </a:spcBef>
                <a:buSzPct val="130000"/>
                <a:buFont typeface="Arial" charset="0"/>
                <a:buChar char="•"/>
                <a:defRPr/>
              </a:pPr>
              <a:r>
                <a:rPr lang="en-US" sz="804" dirty="0">
                  <a:latin typeface="Helvetica" pitchFamily="34" charset="0"/>
                  <a:cs typeface="Helvetica" pitchFamily="34" charset="0"/>
                </a:rPr>
                <a:t> There was no difference between groups for incidence of bystander CPR (p=0.840)</a:t>
              </a:r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 b="4498"/>
          <a:stretch/>
        </p:blipFill>
        <p:spPr bwMode="auto">
          <a:xfrm>
            <a:off x="267041" y="756614"/>
            <a:ext cx="821530" cy="658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3567338" y="5542895"/>
            <a:ext cx="145145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50" b="1" u="sng" dirty="0">
                <a:latin typeface="Helvetica" pitchFamily="34" charset="0"/>
                <a:cs typeface="Helvetica" pitchFamily="34" charset="0"/>
              </a:rPr>
              <a:t>Figure 1</a:t>
            </a:r>
            <a:r>
              <a:rPr lang="en-CA" sz="750" b="1" dirty="0">
                <a:latin typeface="Helvetica" pitchFamily="34" charset="0"/>
                <a:cs typeface="Helvetica" pitchFamily="34" charset="0"/>
              </a:rPr>
              <a:t>. </a:t>
            </a:r>
            <a:r>
              <a:rPr lang="en-CA" sz="750" dirty="0">
                <a:latin typeface="Helvetica" pitchFamily="34" charset="0"/>
                <a:cs typeface="Helvetica" pitchFamily="34" charset="0"/>
              </a:rPr>
              <a:t>Patient flow of out-of-hospital cardiac arrests during study period.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83429" y="2272393"/>
            <a:ext cx="2066019" cy="2995281"/>
            <a:chOff x="22114144" y="9820228"/>
            <a:chExt cx="9432656" cy="12943423"/>
          </a:xfrm>
        </p:grpSpPr>
        <p:grpSp>
          <p:nvGrpSpPr>
            <p:cNvPr id="29" name="Group 28"/>
            <p:cNvGrpSpPr/>
            <p:nvPr/>
          </p:nvGrpSpPr>
          <p:grpSpPr>
            <a:xfrm>
              <a:off x="22114144" y="9820228"/>
              <a:ext cx="3854031" cy="2163532"/>
              <a:chOff x="3930226" y="814390"/>
              <a:chExt cx="3324048" cy="1662024"/>
            </a:xfrm>
            <a:gradFill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30" name="Rectangle 29"/>
              <p:cNvSpPr/>
              <p:nvPr/>
            </p:nvSpPr>
            <p:spPr>
              <a:xfrm>
                <a:off x="3930226" y="814390"/>
                <a:ext cx="3324048" cy="166202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3930226" y="814390"/>
                <a:ext cx="3324048" cy="166202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8" tIns="3288" rIns="3288" bIns="3288" numCol="1" spcCol="1270" anchor="ctr" anchorCtr="0">
                <a:noAutofit/>
              </a:bodyPr>
              <a:lstStyle/>
              <a:p>
                <a:pPr algn="ctr" defTabSz="2302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18" b="1" dirty="0"/>
                  <a:t>Out-of-hospital cardiac arrests</a:t>
                </a:r>
              </a:p>
              <a:p>
                <a:pPr algn="ctr" defTabSz="2302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18" b="1" dirty="0"/>
                  <a:t>N=645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2126765" y="13429362"/>
              <a:ext cx="3854031" cy="2163532"/>
              <a:chOff x="3930226" y="814390"/>
              <a:chExt cx="3324048" cy="1662024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930226" y="814390"/>
                <a:ext cx="3324048" cy="166202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3930226" y="814390"/>
                <a:ext cx="3324048" cy="16620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8" tIns="3288" rIns="3288" bIns="3288" numCol="1" spcCol="1270" anchor="ctr" anchorCtr="0">
                <a:noAutofit/>
              </a:bodyPr>
              <a:lstStyle/>
              <a:p>
                <a:pPr algn="ctr" defTabSz="2302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18" b="1" dirty="0"/>
                  <a:t>At least one analysis of VF</a:t>
                </a:r>
              </a:p>
              <a:p>
                <a:pPr algn="ctr" defTabSz="2302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18" b="1" dirty="0"/>
                  <a:t>N=193 (29.9%) 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2126765" y="17010928"/>
              <a:ext cx="3854031" cy="2163532"/>
              <a:chOff x="3930226" y="814390"/>
              <a:chExt cx="3324048" cy="166202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930226" y="814390"/>
                <a:ext cx="3324048" cy="166202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Rectangle 43"/>
              <p:cNvSpPr/>
              <p:nvPr/>
            </p:nvSpPr>
            <p:spPr>
              <a:xfrm>
                <a:off x="3930226" y="814390"/>
                <a:ext cx="3324048" cy="16620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8" tIns="3288" rIns="3288" bIns="3288" numCol="1" spcCol="1270" anchor="ctr" anchorCtr="0">
                <a:noAutofit/>
              </a:bodyPr>
              <a:lstStyle/>
              <a:p>
                <a:pPr algn="ctr" defTabSz="2302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18" b="1" dirty="0"/>
                  <a:t>At least 5 defibrillations (RVF)</a:t>
                </a:r>
              </a:p>
              <a:p>
                <a:pPr algn="ctr" defTabSz="2302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18" b="1" dirty="0"/>
                  <a:t>N=90 (46.6%) 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2126765" y="20600119"/>
              <a:ext cx="3854031" cy="2163532"/>
              <a:chOff x="3930226" y="814390"/>
              <a:chExt cx="3324048" cy="1662024"/>
            </a:xfrm>
            <a:gradFill>
              <a:gsLst>
                <a:gs pos="0">
                  <a:schemeClr val="accent1">
                    <a:lumMod val="75000"/>
                  </a:schemeClr>
                </a:gs>
                <a:gs pos="23000">
                  <a:schemeClr val="accent1">
                    <a:lumMod val="75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</p:grpSpPr>
          <p:sp>
            <p:nvSpPr>
              <p:cNvPr id="46" name="Rectangle 45"/>
              <p:cNvSpPr/>
              <p:nvPr/>
            </p:nvSpPr>
            <p:spPr>
              <a:xfrm>
                <a:off x="3930226" y="814390"/>
                <a:ext cx="3324048" cy="166202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ectangle 46"/>
              <p:cNvSpPr/>
              <p:nvPr/>
            </p:nvSpPr>
            <p:spPr>
              <a:xfrm>
                <a:off x="3930226" y="814390"/>
                <a:ext cx="3324048" cy="166202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8" tIns="3288" rIns="3288" bIns="3288" numCol="1" spcCol="1270" anchor="ctr" anchorCtr="0">
                <a:noAutofit/>
              </a:bodyPr>
              <a:lstStyle/>
              <a:p>
                <a:pPr algn="ctr" defTabSz="2302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18" b="1" dirty="0"/>
                  <a:t>30 (37.8%) with ≥ 2 defibrillators</a:t>
                </a:r>
              </a:p>
            </p:txBody>
          </p:sp>
        </p:grpSp>
        <p:cxnSp>
          <p:nvCxnSpPr>
            <p:cNvPr id="49" name="Straight Arrow Connector 48"/>
            <p:cNvCxnSpPr>
              <a:stCxn id="43" idx="2"/>
            </p:cNvCxnSpPr>
            <p:nvPr/>
          </p:nvCxnSpPr>
          <p:spPr>
            <a:xfrm>
              <a:off x="24053781" y="19174461"/>
              <a:ext cx="0" cy="142757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4" idx="2"/>
            </p:cNvCxnSpPr>
            <p:nvPr/>
          </p:nvCxnSpPr>
          <p:spPr>
            <a:xfrm>
              <a:off x="24053781" y="15592894"/>
              <a:ext cx="0" cy="1418034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4053781" y="11989501"/>
              <a:ext cx="0" cy="151058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27692769" y="13429362"/>
              <a:ext cx="3854031" cy="2163532"/>
              <a:chOff x="3930226" y="814390"/>
              <a:chExt cx="3324048" cy="1662024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930226" y="814390"/>
                <a:ext cx="3324048" cy="166202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Rectangle 53"/>
              <p:cNvSpPr/>
              <p:nvPr/>
            </p:nvSpPr>
            <p:spPr>
              <a:xfrm>
                <a:off x="3930226" y="814390"/>
                <a:ext cx="3324048" cy="16620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8" tIns="3288" rIns="3288" bIns="3288" numCol="1" spcCol="1270" anchor="ctr" anchorCtr="0">
                <a:noAutofit/>
              </a:bodyPr>
              <a:lstStyle/>
              <a:p>
                <a:pPr algn="ctr" defTabSz="2302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18" b="1" dirty="0"/>
                  <a:t>452 no VF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7680147" y="17010928"/>
              <a:ext cx="3854031" cy="2163532"/>
              <a:chOff x="3930226" y="814390"/>
              <a:chExt cx="3324048" cy="1662024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3930226" y="814390"/>
                <a:ext cx="3324048" cy="166202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tangle 58"/>
              <p:cNvSpPr/>
              <p:nvPr/>
            </p:nvSpPr>
            <p:spPr>
              <a:xfrm>
                <a:off x="3930226" y="814390"/>
                <a:ext cx="3324048" cy="16620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88" tIns="3288" rIns="3288" bIns="3288" numCol="1" spcCol="1270" anchor="ctr" anchorCtr="0">
                <a:noAutofit/>
              </a:bodyPr>
              <a:lstStyle/>
              <a:p>
                <a:pPr algn="ctr" defTabSz="2302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18" b="1" dirty="0"/>
                  <a:t>103 non-RVF</a:t>
                </a:r>
              </a:p>
            </p:txBody>
          </p:sp>
        </p:grpSp>
        <p:cxnSp>
          <p:nvCxnSpPr>
            <p:cNvPr id="15" name="Elbow Connector 14"/>
            <p:cNvCxnSpPr>
              <a:endCxn id="53" idx="0"/>
            </p:cNvCxnSpPr>
            <p:nvPr/>
          </p:nvCxnSpPr>
          <p:spPr>
            <a:xfrm>
              <a:off x="24041159" y="12490275"/>
              <a:ext cx="5578625" cy="939087"/>
            </a:xfrm>
            <a:prstGeom prst="bentConnector2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endCxn id="58" idx="0"/>
            </p:cNvCxnSpPr>
            <p:nvPr/>
          </p:nvCxnSpPr>
          <p:spPr>
            <a:xfrm>
              <a:off x="24041159" y="16170545"/>
              <a:ext cx="5566003" cy="840383"/>
            </a:xfrm>
            <a:prstGeom prst="bentConnector2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32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Quick 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4 year review of ACRs</a:t>
            </a:r>
          </a:p>
          <a:p>
            <a:r>
              <a:rPr lang="en-CA" dirty="0" smtClean="0"/>
              <a:t>645 OOHCA</a:t>
            </a:r>
          </a:p>
          <a:p>
            <a:r>
              <a:rPr lang="en-CA" dirty="0" smtClean="0"/>
              <a:t>193 (29.9%) with at least 1 VF</a:t>
            </a:r>
          </a:p>
          <a:p>
            <a:r>
              <a:rPr lang="en-CA" dirty="0" smtClean="0"/>
              <a:t>90 (13.9%) identified as RVF (≥ 5 VFs)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13944"/>
            <a:ext cx="533638" cy="6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 smtClean="0"/>
              <a:t>What happens to this group during transport?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13944"/>
            <a:ext cx="533638" cy="61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61" y="2438400"/>
            <a:ext cx="5066553" cy="33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_MAL_RRD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S_MAL_RRD_2013</Template>
  <TotalTime>3138</TotalTime>
  <Words>1237</Words>
  <Application>Microsoft Office PowerPoint</Application>
  <PresentationFormat>On-screen Show (4:3)</PresentationFormat>
  <Paragraphs>131</Paragraphs>
  <Slides>18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S_MAL_RRD_2013</vt:lpstr>
      <vt:lpstr>Presentation</vt:lpstr>
      <vt:lpstr>Defibrillation pad vector change in prehospital refractory V-fib</vt:lpstr>
      <vt:lpstr>Defibrillation Pad Vector Change</vt:lpstr>
      <vt:lpstr>Introduction</vt:lpstr>
      <vt:lpstr>PowerPoint Presentation</vt:lpstr>
      <vt:lpstr>PowerPoint Presentation</vt:lpstr>
      <vt:lpstr>Background</vt:lpstr>
      <vt:lpstr>PowerPoint Presentation</vt:lpstr>
      <vt:lpstr>Quick Summary</vt:lpstr>
      <vt:lpstr>Next question</vt:lpstr>
      <vt:lpstr>PowerPoint Presentation</vt:lpstr>
      <vt:lpstr>PowerPoint Presentation</vt:lpstr>
      <vt:lpstr>What can we do prehospitally?</vt:lpstr>
      <vt:lpstr>Methods</vt:lpstr>
      <vt:lpstr>Results</vt:lpstr>
      <vt:lpstr>Results</vt:lpstr>
      <vt:lpstr>PowerPoint Presentation</vt:lpstr>
      <vt:lpstr>Conclusions</vt:lpstr>
      <vt:lpstr>Limitations and Future Directions</vt:lpstr>
    </vt:vector>
  </TitlesOfParts>
  <Company>London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Pre-hospital Positive Pressure Support Ventilation in Adult Patients with Severe Respiratory Distress  A Systematic Review and Meta-Analysis</dc:title>
  <dc:creator>Shelley McLeodS</dc:creator>
  <cp:lastModifiedBy>Katherine Parker</cp:lastModifiedBy>
  <cp:revision>127</cp:revision>
  <cp:lastPrinted>2013-05-13T17:29:17Z</cp:lastPrinted>
  <dcterms:created xsi:type="dcterms:W3CDTF">2013-04-22T20:25:06Z</dcterms:created>
  <dcterms:modified xsi:type="dcterms:W3CDTF">2018-08-28T13:40:55Z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4ADAA20F-6E89-46F9-B342-83FCA5369F0C</vt:lpwstr>
  </property>
  <property fmtid="{D5CDD505-2E9C-101B-9397-08002B2CF9AE}" pid="3" name="ArticulatePath">
    <vt:lpwstr>4 - Loosley and Schappert</vt:lpwstr>
  </property>
  <property fmtid="{D5CDD505-2E9C-101B-9397-08002B2CF9AE}" pid="4" name="_MarkAsFinal">
    <vt:bool>true</vt:bool>
  </property>
</Properties>
</file>